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684" y="10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11" Type="http://schemas.openxmlformats.org/officeDocument/2006/relationships/image" Target="../media/image38.wmf"/><Relationship Id="rId5" Type="http://schemas.openxmlformats.org/officeDocument/2006/relationships/image" Target="../media/image32.wmf"/><Relationship Id="rId10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6B02D-AE68-4A6A-8D58-3211F5098445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CBA7A-B3E3-4DD9-B23A-B0B589F584D6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7831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F841B3-81E1-4ADD-8985-FA3F58411C57}" type="slidenum">
              <a:rPr lang="es-CL">
                <a:solidFill>
                  <a:prstClr val="black"/>
                </a:solidFill>
              </a:rPr>
              <a:pPr/>
              <a:t>6</a:t>
            </a:fld>
            <a:endParaRPr lang="es-CL">
              <a:solidFill>
                <a:prstClr val="black"/>
              </a:solidFill>
            </a:endParaRPr>
          </a:p>
        </p:txBody>
      </p:sp>
      <p:sp>
        <p:nvSpPr>
          <p:cNvPr id="41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63638" y="698500"/>
            <a:ext cx="4557712" cy="3419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975" y="4328244"/>
            <a:ext cx="5028474" cy="4117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14" tIns="44857" rIns="89714" bIns="44857"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0709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7881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055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7982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815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125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896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4571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27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6237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8818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>
                <a:solidFill>
                  <a:srgbClr val="808080"/>
                </a:solidFill>
              </a:rPr>
              <a:t>SD20A</a:t>
            </a:r>
            <a:r>
              <a:rPr lang="es-MX">
                <a:solidFill>
                  <a:srgbClr val="000000"/>
                </a:solidFill>
              </a:rPr>
              <a:t>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899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>
                <a:solidFill>
                  <a:srgbClr val="808080"/>
                </a:solidFill>
              </a:rPr>
              <a:t>SD20A</a:t>
            </a:r>
            <a:r>
              <a:rPr lang="es-MX">
                <a:solidFill>
                  <a:srgbClr val="000000"/>
                </a:solidFill>
              </a:rPr>
              <a:t>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09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>
                <a:solidFill>
                  <a:srgbClr val="808080"/>
                </a:solidFill>
              </a:rPr>
              <a:t>SD20A</a:t>
            </a:r>
            <a:r>
              <a:rPr lang="es-MX">
                <a:solidFill>
                  <a:srgbClr val="000000"/>
                </a:solidFill>
              </a:rPr>
              <a:t>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769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>
                <a:solidFill>
                  <a:srgbClr val="808080"/>
                </a:solidFill>
              </a:rPr>
              <a:t>SD20A</a:t>
            </a:r>
            <a:r>
              <a:rPr lang="es-MX">
                <a:solidFill>
                  <a:srgbClr val="000000"/>
                </a:solidFill>
              </a:rPr>
              <a:t>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73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>
                <a:solidFill>
                  <a:srgbClr val="808080"/>
                </a:solidFill>
              </a:rPr>
              <a:t>SD20A</a:t>
            </a:r>
            <a:r>
              <a:rPr lang="es-MX">
                <a:solidFill>
                  <a:srgbClr val="000000"/>
                </a:solidFill>
              </a:rPr>
              <a:t>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504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>
                <a:solidFill>
                  <a:srgbClr val="808080"/>
                </a:solidFill>
              </a:rPr>
              <a:t>SD20A</a:t>
            </a:r>
            <a:r>
              <a:rPr lang="es-MX">
                <a:solidFill>
                  <a:srgbClr val="000000"/>
                </a:solidFill>
              </a:rPr>
              <a:t>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481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11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>
                <a:solidFill>
                  <a:srgbClr val="808080"/>
                </a:solidFill>
              </a:rPr>
              <a:t>SD20A</a:t>
            </a:r>
            <a:r>
              <a:rPr lang="es-MX">
                <a:solidFill>
                  <a:srgbClr val="000000"/>
                </a:solidFill>
              </a:rPr>
              <a:t>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2282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>
                <a:solidFill>
                  <a:srgbClr val="808080"/>
                </a:solidFill>
              </a:rPr>
              <a:t>SD20A</a:t>
            </a:r>
            <a:r>
              <a:rPr lang="es-MX">
                <a:solidFill>
                  <a:srgbClr val="000000"/>
                </a:solidFill>
              </a:rPr>
              <a:t>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131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>
                <a:solidFill>
                  <a:srgbClr val="808080"/>
                </a:solidFill>
              </a:rPr>
              <a:t>SD20A</a:t>
            </a:r>
            <a:r>
              <a:rPr lang="es-MX">
                <a:solidFill>
                  <a:srgbClr val="000000"/>
                </a:solidFill>
              </a:rPr>
              <a:t>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781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>
                <a:solidFill>
                  <a:srgbClr val="808080"/>
                </a:solidFill>
              </a:rPr>
              <a:t>SD20A</a:t>
            </a:r>
            <a:r>
              <a:rPr lang="es-MX">
                <a:solidFill>
                  <a:srgbClr val="000000"/>
                </a:solidFill>
              </a:rPr>
              <a:t>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03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4BE66-D1E5-4F3F-98C7-2D3652941D2C}" type="datetimeFigureOut">
              <a:rPr lang="es-CL" smtClean="0"/>
              <a:pPr/>
              <a:t>15-05-2012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996C4-8AC8-4F42-99AD-80E48DCC40D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2292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 descr="barbackgroun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77000"/>
            <a:ext cx="3505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2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>
                <a:solidFill>
                  <a:srgbClr val="808080"/>
                </a:solidFill>
              </a:rPr>
              <a:t>SD20A – </a:t>
            </a:r>
            <a:r>
              <a:rPr lang="es-MX">
                <a:solidFill>
                  <a:srgbClr val="000066"/>
                </a:solidFill>
              </a:rPr>
              <a:t>Electrotecnologías para el Siglo XXI</a:t>
            </a:r>
            <a:endParaRPr lang="es-CL">
              <a:solidFill>
                <a:srgbClr val="000066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27059"/>
                  <a:invGamma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407150"/>
            <a:ext cx="9144000" cy="484188"/>
          </a:xfrm>
          <a:prstGeom prst="rect">
            <a:avLst/>
          </a:prstGeom>
          <a:gradFill rotWithShape="0">
            <a:gsLst>
              <a:gs pos="0">
                <a:srgbClr val="00008A">
                  <a:gamma/>
                  <a:tint val="27843"/>
                  <a:invGamma/>
                </a:srgbClr>
              </a:gs>
              <a:gs pos="100000">
                <a:srgbClr val="00008A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33" name="Picture 9" descr="logouch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1913" y="0"/>
            <a:ext cx="479425" cy="755650"/>
          </a:xfrm>
          <a:prstGeom prst="rect">
            <a:avLst/>
          </a:prstGeom>
          <a:noFill/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auto">
          <a:xfrm>
            <a:off x="7113588" y="6378575"/>
            <a:ext cx="2105025" cy="646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CL" sz="900" dirty="0">
                <a:solidFill>
                  <a:srgbClr val="FFFFFF"/>
                </a:solidFill>
                <a:latin typeface="Times New Roman" pitchFamily="18" charset="0"/>
              </a:rPr>
              <a:t>Sistemas de Energía y Equipos Eléctricos</a:t>
            </a:r>
          </a:p>
          <a:p>
            <a:pPr algn="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de-DE" sz="900" dirty="0">
                <a:solidFill>
                  <a:srgbClr val="FFFFFF"/>
                </a:solidFill>
                <a:latin typeface="Times New Roman" pitchFamily="18" charset="0"/>
              </a:rPr>
              <a:t>Dr.-Ing. Rodrigo Palma Behnke</a:t>
            </a:r>
          </a:p>
          <a:p>
            <a:pPr algn="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de-DE" sz="900" dirty="0">
                <a:solidFill>
                  <a:srgbClr val="FFFFFF"/>
                </a:solidFill>
                <a:latin typeface="Times New Roman" pitchFamily="18" charset="0"/>
              </a:rPr>
              <a:t>Depto. de Ingeniería Eléctrica</a:t>
            </a:r>
          </a:p>
          <a:p>
            <a:pPr algn="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CL" sz="900" dirty="0" smtClean="0">
                <a:solidFill>
                  <a:srgbClr val="FFFFFF"/>
                </a:solidFill>
                <a:latin typeface="Times New Roman" pitchFamily="18" charset="0"/>
              </a:rPr>
              <a:t>EL4103, </a:t>
            </a:r>
            <a:r>
              <a:rPr lang="de-DE" sz="900" dirty="0">
                <a:solidFill>
                  <a:srgbClr val="FFFFFF"/>
                </a:solidFill>
                <a:latin typeface="Times New Roman" pitchFamily="18" charset="0"/>
              </a:rPr>
              <a:t>Universidad de Chile  /  </a:t>
            </a:r>
            <a:r>
              <a:rPr lang="de-DE" sz="900" dirty="0" smtClean="0">
                <a:solidFill>
                  <a:srgbClr val="FFFFFF"/>
                </a:solidFill>
                <a:latin typeface="Times New Roman" pitchFamily="18" charset="0"/>
              </a:rPr>
              <a:t>2012</a:t>
            </a:r>
            <a:endParaRPr lang="de-DE" sz="900" dirty="0">
              <a:solidFill>
                <a:srgbClr val="FFFFFF"/>
              </a:solidFill>
              <a:latin typeface="Times New Roman" pitchFamily="18" charset="0"/>
            </a:endParaRPr>
          </a:p>
          <a:p>
            <a:pPr algn="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sz="900" dirty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85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0000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0000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15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5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15.bin"/><Relationship Id="rId18" Type="http://schemas.openxmlformats.org/officeDocument/2006/relationships/oleObject" Target="../embeddings/oleObject19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6.w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21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25.wmf"/><Relationship Id="rId19" Type="http://schemas.openxmlformats.org/officeDocument/2006/relationships/oleObject" Target="../embeddings/oleObject20.bin"/><Relationship Id="rId4" Type="http://schemas.openxmlformats.org/officeDocument/2006/relationships/image" Target="../media/image22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7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2.wmf"/><Relationship Id="rId18" Type="http://schemas.openxmlformats.org/officeDocument/2006/relationships/oleObject" Target="../embeddings/oleObject30.bin"/><Relationship Id="rId3" Type="http://schemas.openxmlformats.org/officeDocument/2006/relationships/oleObject" Target="../embeddings/oleObject22.bin"/><Relationship Id="rId21" Type="http://schemas.openxmlformats.org/officeDocument/2006/relationships/image" Target="../media/image36.wmf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34.wmf"/><Relationship Id="rId25" Type="http://schemas.openxmlformats.org/officeDocument/2006/relationships/image" Target="../media/image38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29.bin"/><Relationship Id="rId20" Type="http://schemas.openxmlformats.org/officeDocument/2006/relationships/oleObject" Target="../embeddings/oleObject31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1.wmf"/><Relationship Id="rId24" Type="http://schemas.openxmlformats.org/officeDocument/2006/relationships/oleObject" Target="../embeddings/oleObject33.bin"/><Relationship Id="rId5" Type="http://schemas.openxmlformats.org/officeDocument/2006/relationships/oleObject" Target="../embeddings/oleObject23.bin"/><Relationship Id="rId15" Type="http://schemas.openxmlformats.org/officeDocument/2006/relationships/image" Target="../media/image33.wmf"/><Relationship Id="rId23" Type="http://schemas.openxmlformats.org/officeDocument/2006/relationships/image" Target="../media/image37.wmf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35.wmf"/><Relationship Id="rId4" Type="http://schemas.openxmlformats.org/officeDocument/2006/relationships/image" Target="../media/image28.wmf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28.bin"/><Relationship Id="rId22" Type="http://schemas.openxmlformats.org/officeDocument/2006/relationships/oleObject" Target="../embeddings/oleObject32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37.bin"/><Relationship Id="rId14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45.bin"/><Relationship Id="rId18" Type="http://schemas.openxmlformats.org/officeDocument/2006/relationships/image" Target="../media/image46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43.wmf"/><Relationship Id="rId17" Type="http://schemas.openxmlformats.org/officeDocument/2006/relationships/oleObject" Target="../embeddings/oleObject47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5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41.bin"/><Relationship Id="rId15" Type="http://schemas.openxmlformats.org/officeDocument/2006/relationships/oleObject" Target="../embeddings/oleObject46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43.bin"/><Relationship Id="rId14" Type="http://schemas.openxmlformats.org/officeDocument/2006/relationships/image" Target="../media/image4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3" name="Text Box 3"/>
          <p:cNvSpPr txBox="1">
            <a:spLocks noChangeArrowheads="1"/>
          </p:cNvSpPr>
          <p:nvPr/>
        </p:nvSpPr>
        <p:spPr bwMode="auto">
          <a:xfrm>
            <a:off x="733425" y="1524962"/>
            <a:ext cx="4226135" cy="2679837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defTabSz="287338" eaLnBrk="0" fontAlgn="base" hangingPunct="0"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r>
              <a:rPr lang="de-DE" sz="2000" b="1" dirty="0">
                <a:solidFill>
                  <a:srgbClr val="000090"/>
                </a:solidFill>
                <a:latin typeface="Comic Sans MS" pitchFamily="66" charset="0"/>
              </a:rPr>
              <a:t>4. Control Frecuencia-Carga</a:t>
            </a:r>
            <a:endParaRPr lang="de-DE" sz="2000" b="1" dirty="0">
              <a:solidFill>
                <a:srgbClr val="000000"/>
              </a:solidFill>
              <a:latin typeface="Comic Sans MS" pitchFamily="66" charset="0"/>
            </a:endParaRPr>
          </a:p>
          <a:p>
            <a:pPr defTabSz="287338" eaLnBrk="0" fontAlgn="base" hangingPunct="0"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endParaRPr lang="de-DE" sz="2000" b="1" dirty="0">
              <a:solidFill>
                <a:srgbClr val="000000"/>
              </a:solidFill>
              <a:latin typeface="Comic Sans MS" pitchFamily="66" charset="0"/>
            </a:endParaRPr>
          </a:p>
          <a:p>
            <a:pPr lvl="1" defTabSz="287338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r>
              <a:rPr lang="es-CL" b="1" dirty="0">
                <a:solidFill>
                  <a:srgbClr val="000000"/>
                </a:solidFill>
                <a:latin typeface="Comic Sans MS" pitchFamily="66" charset="0"/>
              </a:rPr>
              <a:t>- </a:t>
            </a:r>
            <a:r>
              <a:rPr lang="de-DE" b="1" dirty="0">
                <a:solidFill>
                  <a:srgbClr val="000000"/>
                </a:solidFill>
                <a:latin typeface="Comic Sans MS" pitchFamily="66" charset="0"/>
              </a:rPr>
              <a:t>4.1 </a:t>
            </a:r>
            <a:r>
              <a:rPr lang="es-CL" b="1" dirty="0">
                <a:solidFill>
                  <a:srgbClr val="000000"/>
                </a:solidFill>
                <a:latin typeface="Comic Sans MS" pitchFamily="66" charset="0"/>
              </a:rPr>
              <a:t>Introducción.</a:t>
            </a:r>
          </a:p>
          <a:p>
            <a:pPr lvl="1" defTabSz="287338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87338" algn="l"/>
              </a:tabLst>
            </a:pPr>
            <a:r>
              <a:rPr lang="de-DE" b="1" dirty="0">
                <a:solidFill>
                  <a:srgbClr val="000000"/>
                </a:solidFill>
                <a:latin typeface="Comic Sans MS" pitchFamily="66" charset="0"/>
              </a:rPr>
              <a:t> 4.2 Modelo general</a:t>
            </a:r>
          </a:p>
          <a:p>
            <a:pPr lvl="1" defTabSz="287338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87338" algn="l"/>
              </a:tabLst>
            </a:pPr>
            <a:r>
              <a:rPr lang="de-DE" b="1" dirty="0">
                <a:solidFill>
                  <a:srgbClr val="000000"/>
                </a:solidFill>
                <a:latin typeface="Comic Sans MS" pitchFamily="66" charset="0"/>
              </a:rPr>
              <a:t> 4.3 Sis</a:t>
            </a:r>
            <a:r>
              <a:rPr lang="es-CL" b="1" dirty="0">
                <a:solidFill>
                  <a:srgbClr val="000000"/>
                </a:solidFill>
                <a:latin typeface="Comic Sans MS" pitchFamily="66" charset="0"/>
              </a:rPr>
              <a:t>temas aislados.</a:t>
            </a:r>
          </a:p>
          <a:p>
            <a:pPr lvl="1" defTabSz="287338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87338" algn="l"/>
              </a:tabLst>
            </a:pPr>
            <a:r>
              <a:rPr lang="es-CL" b="1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de-DE" b="1" dirty="0">
                <a:solidFill>
                  <a:srgbClr val="000000"/>
                </a:solidFill>
                <a:latin typeface="Comic Sans MS" pitchFamily="66" charset="0"/>
              </a:rPr>
              <a:t>4.4 </a:t>
            </a:r>
            <a:r>
              <a:rPr lang="es-CL" b="1" dirty="0">
                <a:solidFill>
                  <a:srgbClr val="000000"/>
                </a:solidFill>
                <a:latin typeface="Comic Sans MS" pitchFamily="66" charset="0"/>
              </a:rPr>
              <a:t>Sistemas interconectados</a:t>
            </a:r>
          </a:p>
          <a:p>
            <a:pPr lvl="1" defTabSz="287338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87338" algn="l"/>
              </a:tabLst>
            </a:pPr>
            <a:r>
              <a:rPr lang="de-DE" b="1" dirty="0">
                <a:solidFill>
                  <a:srgbClr val="000000"/>
                </a:solidFill>
                <a:latin typeface="Comic Sans MS" pitchFamily="66" charset="0"/>
              </a:rPr>
              <a:t> 4.5 Aspectos complementarios</a:t>
            </a:r>
            <a:endParaRPr lang="de-DE" sz="2000" b="1" dirty="0">
              <a:solidFill>
                <a:srgbClr val="000000"/>
              </a:solidFill>
              <a:latin typeface="Comic Sans MS" pitchFamily="66" charset="0"/>
            </a:endParaRPr>
          </a:p>
          <a:p>
            <a:pPr defTabSz="287338" eaLnBrk="0" fontAlgn="base" hangingPunct="0"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endParaRPr lang="de-DE" sz="20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28650" y="150244"/>
            <a:ext cx="7737475" cy="5377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s-CL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Unidad Temática </a:t>
            </a:r>
            <a:r>
              <a:rPr lang="es-CL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s-CL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es-CL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es-CL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s-CL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Operación Técnica de Sistemas Eléctricos de Potencia </a:t>
            </a:r>
            <a:endParaRPr lang="de-DE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4138" y="6532478"/>
            <a:ext cx="7735887" cy="26686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4. Control de frecuencia carga</a:t>
            </a:r>
          </a:p>
        </p:txBody>
      </p:sp>
    </p:spTree>
    <p:extLst>
      <p:ext uri="{BB962C8B-B14F-4D97-AF65-F5344CB8AC3E}">
        <p14:creationId xmlns:p14="http://schemas.microsoft.com/office/powerpoint/2010/main" val="17281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Text Box 2"/>
          <p:cNvSpPr txBox="1">
            <a:spLocks noChangeArrowheads="1"/>
          </p:cNvSpPr>
          <p:nvPr/>
        </p:nvSpPr>
        <p:spPr bwMode="auto">
          <a:xfrm>
            <a:off x="141288" y="876300"/>
            <a:ext cx="2549525" cy="5302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defTabSz="287338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r>
              <a:rPr lang="de-DE" b="1">
                <a:solidFill>
                  <a:srgbClr val="000090"/>
                </a:solidFill>
                <a:latin typeface="Comic Sans MS" pitchFamily="66" charset="0"/>
              </a:rPr>
              <a:t>Definición del Problema</a:t>
            </a:r>
          </a:p>
          <a:p>
            <a:pPr defTabSz="287338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endParaRPr lang="de-DE" b="1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406531" name="Rectangle 3"/>
          <p:cNvSpPr>
            <a:spLocks noChangeArrowheads="1"/>
          </p:cNvSpPr>
          <p:nvPr/>
        </p:nvSpPr>
        <p:spPr bwMode="auto">
          <a:xfrm>
            <a:off x="582613" y="177800"/>
            <a:ext cx="7737475" cy="4572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Introducción (I)</a:t>
            </a:r>
          </a:p>
        </p:txBody>
      </p:sp>
      <p:sp>
        <p:nvSpPr>
          <p:cNvPr id="406532" name="Text Box 4"/>
          <p:cNvSpPr txBox="1">
            <a:spLocks noChangeArrowheads="1"/>
          </p:cNvSpPr>
          <p:nvPr/>
        </p:nvSpPr>
        <p:spPr bwMode="auto">
          <a:xfrm>
            <a:off x="263525" y="1355725"/>
            <a:ext cx="8572500" cy="2592388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just" defTabSz="28733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r>
              <a:rPr lang="de-DE" b="1">
                <a:solidFill>
                  <a:srgbClr val="000000"/>
                </a:solidFill>
                <a:latin typeface="Comic Sans MS" pitchFamily="66" charset="0"/>
              </a:rPr>
              <a:t>En general, la frecuencia de la tensión generada aumenta cuando disminuye la carga y vice versa --&gt; la caída brusca de la carga del sistema tiende a aumentar la velocidad de los generadores y por ello aumenta la frecuencia. Debido a que la carga varía a través del tiempo, se tiene que la frecuencia también lo hace, pese a todos los sistemas de control existentes.</a:t>
            </a:r>
          </a:p>
          <a:p>
            <a:pPr algn="just" defTabSz="28733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endParaRPr lang="de-DE" b="1">
              <a:solidFill>
                <a:srgbClr val="000000"/>
              </a:solidFill>
              <a:latin typeface="Comic Sans MS" pitchFamily="66" charset="0"/>
            </a:endParaRPr>
          </a:p>
          <a:p>
            <a:pPr algn="just" defTabSz="28733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endParaRPr lang="de-DE" b="1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406534" name="Text Box 6"/>
          <p:cNvSpPr txBox="1">
            <a:spLocks noChangeArrowheads="1"/>
          </p:cNvSpPr>
          <p:nvPr/>
        </p:nvSpPr>
        <p:spPr bwMode="auto">
          <a:xfrm>
            <a:off x="269875" y="3692525"/>
            <a:ext cx="8572500" cy="393700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defTabSz="2873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r>
              <a:rPr lang="de-DE" b="1">
                <a:solidFill>
                  <a:srgbClr val="A50021"/>
                </a:solidFill>
                <a:latin typeface="Comic Sans MS" pitchFamily="66" charset="0"/>
              </a:rPr>
              <a:t>Objetivo General del Control en Sistemas Eléctricos de Potencia </a:t>
            </a:r>
          </a:p>
        </p:txBody>
      </p:sp>
      <p:sp>
        <p:nvSpPr>
          <p:cNvPr id="406535" name="Text Box 7"/>
          <p:cNvSpPr txBox="1">
            <a:spLocks noChangeArrowheads="1"/>
          </p:cNvSpPr>
          <p:nvPr/>
        </p:nvSpPr>
        <p:spPr bwMode="auto">
          <a:xfrm>
            <a:off x="52388" y="4329113"/>
            <a:ext cx="87852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El objetivo de la estrategia de control es el de generar y entregar en forma económica potencia en un sistema interconectado, manteniendo la tensión y la frecuencia dentro de los límites permitidos --&gt; Control de frecuencia : mantener límites de frecuencia, dividir cargas entre generadores. 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4138" y="6532478"/>
            <a:ext cx="7735887" cy="26686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4. Control de frecuencia carga</a:t>
            </a:r>
          </a:p>
        </p:txBody>
      </p:sp>
    </p:spTree>
    <p:extLst>
      <p:ext uri="{BB962C8B-B14F-4D97-AF65-F5344CB8AC3E}">
        <p14:creationId xmlns:p14="http://schemas.microsoft.com/office/powerpoint/2010/main" val="340751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ChangeArrowheads="1"/>
          </p:cNvSpPr>
          <p:nvPr/>
        </p:nvSpPr>
        <p:spPr bwMode="auto">
          <a:xfrm>
            <a:off x="582613" y="177800"/>
            <a:ext cx="7737475" cy="4572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Introducción (II)</a:t>
            </a:r>
          </a:p>
        </p:txBody>
      </p:sp>
      <p:sp>
        <p:nvSpPr>
          <p:cNvPr id="407558" name="Text Box 6"/>
          <p:cNvSpPr txBox="1">
            <a:spLocks noChangeArrowheads="1"/>
          </p:cNvSpPr>
          <p:nvPr/>
        </p:nvSpPr>
        <p:spPr bwMode="auto">
          <a:xfrm>
            <a:off x="266700" y="825500"/>
            <a:ext cx="8572500" cy="393700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defTabSz="2873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r>
              <a:rPr lang="de-DE" b="1">
                <a:solidFill>
                  <a:srgbClr val="A50021"/>
                </a:solidFill>
                <a:latin typeface="Comic Sans MS" pitchFamily="66" charset="0"/>
              </a:rPr>
              <a:t>Etapas en el proceso de Control/Regulación de Frecuencia </a:t>
            </a:r>
          </a:p>
        </p:txBody>
      </p:sp>
      <p:sp>
        <p:nvSpPr>
          <p:cNvPr id="407559" name="Text Box 7"/>
          <p:cNvSpPr txBox="1">
            <a:spLocks noChangeArrowheads="1"/>
          </p:cNvSpPr>
          <p:nvPr/>
        </p:nvSpPr>
        <p:spPr bwMode="auto">
          <a:xfrm>
            <a:off x="76200" y="1254125"/>
            <a:ext cx="878363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Regulación Primaria (ejem. 30 seg) Existencia de reserva en giro. </a:t>
            </a: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 (acción de reguladores de velocidad (válvulas, álabes, deflectores, etc. ))</a:t>
            </a: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Regulación Secundaria (ejem. 15 min)</a:t>
            </a: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Regulación Terciaria</a:t>
            </a:r>
          </a:p>
        </p:txBody>
      </p:sp>
      <p:sp>
        <p:nvSpPr>
          <p:cNvPr id="407561" name="Freeform 9"/>
          <p:cNvSpPr>
            <a:spLocks/>
          </p:cNvSpPr>
          <p:nvPr/>
        </p:nvSpPr>
        <p:spPr bwMode="auto">
          <a:xfrm>
            <a:off x="4821238" y="3916363"/>
            <a:ext cx="2854325" cy="2089150"/>
          </a:xfrm>
          <a:custGeom>
            <a:avLst/>
            <a:gdLst/>
            <a:ahLst/>
            <a:cxnLst>
              <a:cxn ang="0">
                <a:pos x="0" y="1006"/>
              </a:cxn>
              <a:cxn ang="0">
                <a:pos x="222" y="0"/>
              </a:cxn>
              <a:cxn ang="0">
                <a:pos x="1374" y="0"/>
              </a:cxn>
              <a:cxn ang="0">
                <a:pos x="1374" y="1004"/>
              </a:cxn>
              <a:cxn ang="0">
                <a:pos x="0" y="1006"/>
              </a:cxn>
            </a:cxnLst>
            <a:rect l="0" t="0" r="r" b="b"/>
            <a:pathLst>
              <a:path w="1374" h="1006">
                <a:moveTo>
                  <a:pt x="0" y="1006"/>
                </a:moveTo>
                <a:lnTo>
                  <a:pt x="222" y="0"/>
                </a:lnTo>
                <a:cubicBezTo>
                  <a:pt x="606" y="0"/>
                  <a:pt x="990" y="0"/>
                  <a:pt x="1374" y="0"/>
                </a:cubicBezTo>
                <a:lnTo>
                  <a:pt x="1374" y="1004"/>
                </a:lnTo>
                <a:lnTo>
                  <a:pt x="0" y="1006"/>
                </a:lnTo>
                <a:close/>
              </a:path>
            </a:pathLst>
          </a:custGeom>
          <a:gradFill rotWithShape="0">
            <a:gsLst>
              <a:gs pos="0">
                <a:srgbClr val="FF9D9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62" name="Line 10"/>
          <p:cNvSpPr>
            <a:spLocks noChangeShapeType="1"/>
          </p:cNvSpPr>
          <p:nvPr/>
        </p:nvSpPr>
        <p:spPr bwMode="auto">
          <a:xfrm flipV="1">
            <a:off x="7315200" y="3429000"/>
            <a:ext cx="530225" cy="46037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oval" w="med" len="med"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63" name="Text Box 11"/>
          <p:cNvSpPr txBox="1">
            <a:spLocks noChangeArrowheads="1"/>
          </p:cNvSpPr>
          <p:nvPr/>
        </p:nvSpPr>
        <p:spPr bwMode="auto">
          <a:xfrm>
            <a:off x="6172200" y="2987675"/>
            <a:ext cx="32908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>
                <a:solidFill>
                  <a:srgbClr val="000000"/>
                </a:solidFill>
                <a:latin typeface="Arial Black" pitchFamily="34" charset="0"/>
              </a:rPr>
              <a:t>Regulación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>
                <a:solidFill>
                  <a:srgbClr val="000000"/>
                </a:solidFill>
                <a:latin typeface="Arial Black" pitchFamily="34" charset="0"/>
              </a:rPr>
              <a:t>Terciaria</a:t>
            </a:r>
            <a:endParaRPr lang="en-US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407564" name="Line 12"/>
          <p:cNvSpPr>
            <a:spLocks noChangeShapeType="1"/>
          </p:cNvSpPr>
          <p:nvPr/>
        </p:nvSpPr>
        <p:spPr bwMode="auto">
          <a:xfrm flipV="1">
            <a:off x="1258888" y="3095625"/>
            <a:ext cx="1587" cy="2987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65" name="Line 13"/>
          <p:cNvSpPr>
            <a:spLocks noChangeShapeType="1"/>
          </p:cNvSpPr>
          <p:nvPr/>
        </p:nvSpPr>
        <p:spPr bwMode="auto">
          <a:xfrm>
            <a:off x="1181100" y="6005513"/>
            <a:ext cx="6581775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67" name="Freeform 15"/>
          <p:cNvSpPr>
            <a:spLocks/>
          </p:cNvSpPr>
          <p:nvPr/>
        </p:nvSpPr>
        <p:spPr bwMode="auto">
          <a:xfrm>
            <a:off x="1265238" y="3713163"/>
            <a:ext cx="2608262" cy="2330450"/>
          </a:xfrm>
          <a:custGeom>
            <a:avLst/>
            <a:gdLst/>
            <a:ahLst/>
            <a:cxnLst>
              <a:cxn ang="0">
                <a:pos x="0" y="1122"/>
              </a:cxn>
              <a:cxn ang="0">
                <a:pos x="0" y="1026"/>
              </a:cxn>
              <a:cxn ang="0">
                <a:pos x="48" y="800"/>
              </a:cxn>
              <a:cxn ang="0">
                <a:pos x="104" y="506"/>
              </a:cxn>
              <a:cxn ang="0">
                <a:pos x="160" y="238"/>
              </a:cxn>
              <a:cxn ang="0">
                <a:pos x="190" y="120"/>
              </a:cxn>
              <a:cxn ang="0">
                <a:pos x="214" y="50"/>
              </a:cxn>
              <a:cxn ang="0">
                <a:pos x="232" y="22"/>
              </a:cxn>
              <a:cxn ang="0">
                <a:pos x="248" y="0"/>
              </a:cxn>
              <a:cxn ang="0">
                <a:pos x="274" y="10"/>
              </a:cxn>
              <a:cxn ang="0">
                <a:pos x="300" y="54"/>
              </a:cxn>
              <a:cxn ang="0">
                <a:pos x="332" y="112"/>
              </a:cxn>
              <a:cxn ang="0">
                <a:pos x="356" y="136"/>
              </a:cxn>
              <a:cxn ang="0">
                <a:pos x="382" y="146"/>
              </a:cxn>
              <a:cxn ang="0">
                <a:pos x="436" y="144"/>
              </a:cxn>
              <a:cxn ang="0">
                <a:pos x="460" y="144"/>
              </a:cxn>
              <a:cxn ang="0">
                <a:pos x="490" y="152"/>
              </a:cxn>
              <a:cxn ang="0">
                <a:pos x="518" y="166"/>
              </a:cxn>
              <a:cxn ang="0">
                <a:pos x="538" y="180"/>
              </a:cxn>
              <a:cxn ang="0">
                <a:pos x="584" y="226"/>
              </a:cxn>
              <a:cxn ang="0">
                <a:pos x="662" y="312"/>
              </a:cxn>
              <a:cxn ang="0">
                <a:pos x="922" y="650"/>
              </a:cxn>
              <a:cxn ang="0">
                <a:pos x="1256" y="1104"/>
              </a:cxn>
              <a:cxn ang="0">
                <a:pos x="0" y="1104"/>
              </a:cxn>
            </a:cxnLst>
            <a:rect l="0" t="0" r="r" b="b"/>
            <a:pathLst>
              <a:path w="1256" h="1122">
                <a:moveTo>
                  <a:pt x="0" y="1122"/>
                </a:moveTo>
                <a:lnTo>
                  <a:pt x="0" y="1026"/>
                </a:lnTo>
                <a:lnTo>
                  <a:pt x="48" y="800"/>
                </a:lnTo>
                <a:lnTo>
                  <a:pt x="104" y="506"/>
                </a:lnTo>
                <a:lnTo>
                  <a:pt x="160" y="238"/>
                </a:lnTo>
                <a:lnTo>
                  <a:pt x="190" y="120"/>
                </a:lnTo>
                <a:lnTo>
                  <a:pt x="214" y="50"/>
                </a:lnTo>
                <a:lnTo>
                  <a:pt x="232" y="22"/>
                </a:lnTo>
                <a:lnTo>
                  <a:pt x="248" y="0"/>
                </a:lnTo>
                <a:lnTo>
                  <a:pt x="274" y="10"/>
                </a:lnTo>
                <a:lnTo>
                  <a:pt x="300" y="54"/>
                </a:lnTo>
                <a:lnTo>
                  <a:pt x="332" y="112"/>
                </a:lnTo>
                <a:lnTo>
                  <a:pt x="356" y="136"/>
                </a:lnTo>
                <a:lnTo>
                  <a:pt x="382" y="146"/>
                </a:lnTo>
                <a:lnTo>
                  <a:pt x="436" y="144"/>
                </a:lnTo>
                <a:lnTo>
                  <a:pt x="460" y="144"/>
                </a:lnTo>
                <a:lnTo>
                  <a:pt x="490" y="152"/>
                </a:lnTo>
                <a:lnTo>
                  <a:pt x="518" y="166"/>
                </a:lnTo>
                <a:lnTo>
                  <a:pt x="538" y="180"/>
                </a:lnTo>
                <a:lnTo>
                  <a:pt x="584" y="226"/>
                </a:lnTo>
                <a:lnTo>
                  <a:pt x="662" y="312"/>
                </a:lnTo>
                <a:lnTo>
                  <a:pt x="922" y="650"/>
                </a:lnTo>
                <a:lnTo>
                  <a:pt x="1256" y="1104"/>
                </a:lnTo>
                <a:lnTo>
                  <a:pt x="0" y="1104"/>
                </a:lnTo>
              </a:path>
            </a:pathLst>
          </a:custGeom>
          <a:solidFill>
            <a:srgbClr val="91D5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68" name="Line 16"/>
          <p:cNvSpPr>
            <a:spLocks noChangeShapeType="1"/>
          </p:cNvSpPr>
          <p:nvPr/>
        </p:nvSpPr>
        <p:spPr bwMode="auto">
          <a:xfrm flipV="1">
            <a:off x="2478088" y="3451225"/>
            <a:ext cx="398462" cy="6985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oval" w="med" len="med"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69" name="Text Box 17"/>
          <p:cNvSpPr txBox="1">
            <a:spLocks noChangeArrowheads="1"/>
          </p:cNvSpPr>
          <p:nvPr/>
        </p:nvSpPr>
        <p:spPr bwMode="auto">
          <a:xfrm>
            <a:off x="1300163" y="2940050"/>
            <a:ext cx="19764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>
                <a:solidFill>
                  <a:srgbClr val="000000"/>
                </a:solidFill>
                <a:latin typeface="Arial Black" pitchFamily="34" charset="0"/>
              </a:rPr>
              <a:t>Regulación Primaria</a:t>
            </a:r>
            <a:endParaRPr lang="en-US" sz="1400">
              <a:solidFill>
                <a:srgbClr val="3333CC"/>
              </a:solidFill>
              <a:latin typeface="Arial Black" pitchFamily="34" charset="0"/>
            </a:endParaRPr>
          </a:p>
        </p:txBody>
      </p:sp>
      <p:sp>
        <p:nvSpPr>
          <p:cNvPr id="407571" name="Freeform 19"/>
          <p:cNvSpPr>
            <a:spLocks/>
          </p:cNvSpPr>
          <p:nvPr/>
        </p:nvSpPr>
        <p:spPr bwMode="auto">
          <a:xfrm>
            <a:off x="2352675" y="3911600"/>
            <a:ext cx="2925763" cy="2093913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124" y="826"/>
              </a:cxn>
              <a:cxn ang="0">
                <a:pos x="356" y="516"/>
              </a:cxn>
              <a:cxn ang="0">
                <a:pos x="562" y="250"/>
              </a:cxn>
              <a:cxn ang="0">
                <a:pos x="628" y="172"/>
              </a:cxn>
              <a:cxn ang="0">
                <a:pos x="700" y="94"/>
              </a:cxn>
              <a:cxn ang="0">
                <a:pos x="732" y="64"/>
              </a:cxn>
              <a:cxn ang="0">
                <a:pos x="778" y="28"/>
              </a:cxn>
              <a:cxn ang="0">
                <a:pos x="812" y="10"/>
              </a:cxn>
              <a:cxn ang="0">
                <a:pos x="854" y="0"/>
              </a:cxn>
              <a:cxn ang="0">
                <a:pos x="1182" y="0"/>
              </a:cxn>
              <a:cxn ang="0">
                <a:pos x="1190" y="18"/>
              </a:cxn>
              <a:cxn ang="0">
                <a:pos x="1216" y="120"/>
              </a:cxn>
              <a:cxn ang="0">
                <a:pos x="1408" y="1008"/>
              </a:cxn>
              <a:cxn ang="0">
                <a:pos x="0" y="1008"/>
              </a:cxn>
            </a:cxnLst>
            <a:rect l="0" t="0" r="r" b="b"/>
            <a:pathLst>
              <a:path w="1408" h="1008">
                <a:moveTo>
                  <a:pt x="0" y="1008"/>
                </a:moveTo>
                <a:lnTo>
                  <a:pt x="124" y="826"/>
                </a:lnTo>
                <a:lnTo>
                  <a:pt x="356" y="516"/>
                </a:lnTo>
                <a:lnTo>
                  <a:pt x="562" y="250"/>
                </a:lnTo>
                <a:lnTo>
                  <a:pt x="628" y="172"/>
                </a:lnTo>
                <a:lnTo>
                  <a:pt x="700" y="94"/>
                </a:lnTo>
                <a:lnTo>
                  <a:pt x="732" y="64"/>
                </a:lnTo>
                <a:lnTo>
                  <a:pt x="778" y="28"/>
                </a:lnTo>
                <a:lnTo>
                  <a:pt x="812" y="10"/>
                </a:lnTo>
                <a:lnTo>
                  <a:pt x="854" y="0"/>
                </a:lnTo>
                <a:lnTo>
                  <a:pt x="1182" y="0"/>
                </a:lnTo>
                <a:lnTo>
                  <a:pt x="1190" y="18"/>
                </a:lnTo>
                <a:lnTo>
                  <a:pt x="1216" y="120"/>
                </a:lnTo>
                <a:lnTo>
                  <a:pt x="1408" y="1008"/>
                </a:lnTo>
                <a:lnTo>
                  <a:pt x="0" y="1008"/>
                </a:lnTo>
                <a:close/>
              </a:path>
            </a:pathLst>
          </a:custGeom>
          <a:solidFill>
            <a:srgbClr val="FFFF99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72" name="Line 20"/>
          <p:cNvSpPr>
            <a:spLocks noChangeShapeType="1"/>
          </p:cNvSpPr>
          <p:nvPr/>
        </p:nvSpPr>
        <p:spPr bwMode="auto">
          <a:xfrm flipV="1">
            <a:off x="4343400" y="3276600"/>
            <a:ext cx="457200" cy="685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oval" w="med" len="med"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73" name="Text Box 21"/>
          <p:cNvSpPr txBox="1">
            <a:spLocks noChangeArrowheads="1"/>
          </p:cNvSpPr>
          <p:nvPr/>
        </p:nvSpPr>
        <p:spPr bwMode="auto">
          <a:xfrm>
            <a:off x="3505200" y="28956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>
                <a:solidFill>
                  <a:srgbClr val="000000"/>
                </a:solidFill>
                <a:latin typeface="Arial Black" pitchFamily="34" charset="0"/>
              </a:rPr>
              <a:t>Regulación Secundaria</a:t>
            </a:r>
            <a:endParaRPr lang="en-US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407575" name="Freeform 23"/>
          <p:cNvSpPr>
            <a:spLocks/>
          </p:cNvSpPr>
          <p:nvPr/>
        </p:nvSpPr>
        <p:spPr bwMode="auto">
          <a:xfrm>
            <a:off x="1258888" y="3509963"/>
            <a:ext cx="2633662" cy="2495550"/>
          </a:xfrm>
          <a:custGeom>
            <a:avLst/>
            <a:gdLst/>
            <a:ahLst/>
            <a:cxnLst>
              <a:cxn ang="0">
                <a:pos x="0" y="1548"/>
              </a:cxn>
              <a:cxn ang="0">
                <a:pos x="286" y="207"/>
              </a:cxn>
              <a:cxn ang="0">
                <a:pos x="482" y="306"/>
              </a:cxn>
              <a:cxn ang="0">
                <a:pos x="794" y="442"/>
              </a:cxn>
              <a:cxn ang="0">
                <a:pos x="1632" y="1548"/>
              </a:cxn>
            </a:cxnLst>
            <a:rect l="0" t="0" r="r" b="b"/>
            <a:pathLst>
              <a:path w="1632" h="1548">
                <a:moveTo>
                  <a:pt x="0" y="1548"/>
                </a:moveTo>
                <a:cubicBezTo>
                  <a:pt x="48" y="1324"/>
                  <a:pt x="206" y="414"/>
                  <a:pt x="286" y="207"/>
                </a:cubicBezTo>
                <a:cubicBezTo>
                  <a:pt x="366" y="0"/>
                  <a:pt x="397" y="267"/>
                  <a:pt x="482" y="306"/>
                </a:cubicBezTo>
                <a:cubicBezTo>
                  <a:pt x="567" y="345"/>
                  <a:pt x="602" y="235"/>
                  <a:pt x="794" y="442"/>
                </a:cubicBezTo>
                <a:cubicBezTo>
                  <a:pt x="986" y="649"/>
                  <a:pt x="1458" y="1318"/>
                  <a:pt x="1632" y="1548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76" name="Freeform 24"/>
          <p:cNvSpPr>
            <a:spLocks/>
          </p:cNvSpPr>
          <p:nvPr/>
        </p:nvSpPr>
        <p:spPr bwMode="auto">
          <a:xfrm>
            <a:off x="2343150" y="3897313"/>
            <a:ext cx="1858963" cy="2108200"/>
          </a:xfrm>
          <a:custGeom>
            <a:avLst/>
            <a:gdLst/>
            <a:ahLst/>
            <a:cxnLst>
              <a:cxn ang="0">
                <a:pos x="0" y="1552"/>
              </a:cxn>
              <a:cxn ang="0">
                <a:pos x="864" y="256"/>
              </a:cxn>
              <a:cxn ang="0">
                <a:pos x="1200" y="16"/>
              </a:cxn>
            </a:cxnLst>
            <a:rect l="0" t="0" r="r" b="b"/>
            <a:pathLst>
              <a:path w="1200" h="1552">
                <a:moveTo>
                  <a:pt x="0" y="1552"/>
                </a:moveTo>
                <a:cubicBezTo>
                  <a:pt x="332" y="1032"/>
                  <a:pt x="664" y="512"/>
                  <a:pt x="864" y="256"/>
                </a:cubicBezTo>
                <a:cubicBezTo>
                  <a:pt x="1064" y="0"/>
                  <a:pt x="1132" y="8"/>
                  <a:pt x="1200" y="16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77" name="Line 25"/>
          <p:cNvSpPr>
            <a:spLocks noChangeShapeType="1"/>
          </p:cNvSpPr>
          <p:nvPr/>
        </p:nvSpPr>
        <p:spPr bwMode="auto">
          <a:xfrm>
            <a:off x="4202113" y="3916363"/>
            <a:ext cx="6191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78" name="Line 26"/>
          <p:cNvSpPr>
            <a:spLocks noChangeShapeType="1"/>
          </p:cNvSpPr>
          <p:nvPr/>
        </p:nvSpPr>
        <p:spPr bwMode="auto">
          <a:xfrm>
            <a:off x="4821238" y="3916363"/>
            <a:ext cx="465137" cy="2089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79" name="Line 27"/>
          <p:cNvSpPr>
            <a:spLocks noChangeShapeType="1"/>
          </p:cNvSpPr>
          <p:nvPr/>
        </p:nvSpPr>
        <p:spPr bwMode="auto">
          <a:xfrm flipV="1">
            <a:off x="4821238" y="3916363"/>
            <a:ext cx="465137" cy="2089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80" name="Line 28"/>
          <p:cNvSpPr>
            <a:spLocks noChangeShapeType="1"/>
          </p:cNvSpPr>
          <p:nvPr/>
        </p:nvSpPr>
        <p:spPr bwMode="auto">
          <a:xfrm>
            <a:off x="5286375" y="3916363"/>
            <a:ext cx="24003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81" name="Text Box 29"/>
          <p:cNvSpPr txBox="1">
            <a:spLocks noChangeArrowheads="1"/>
          </p:cNvSpPr>
          <p:nvPr/>
        </p:nvSpPr>
        <p:spPr bwMode="auto">
          <a:xfrm>
            <a:off x="152400" y="2757488"/>
            <a:ext cx="1276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0000"/>
                </a:solidFill>
                <a:latin typeface="Arial Black" pitchFamily="34" charset="0"/>
              </a:rPr>
              <a:t>potencia</a:t>
            </a:r>
          </a:p>
        </p:txBody>
      </p:sp>
      <p:sp>
        <p:nvSpPr>
          <p:cNvPr id="407582" name="Text Box 30"/>
          <p:cNvSpPr txBox="1">
            <a:spLocks noChangeArrowheads="1"/>
          </p:cNvSpPr>
          <p:nvPr/>
        </p:nvSpPr>
        <p:spPr bwMode="auto">
          <a:xfrm>
            <a:off x="7831138" y="5878513"/>
            <a:ext cx="619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>
                <a:solidFill>
                  <a:srgbClr val="000000"/>
                </a:solidFill>
                <a:latin typeface="Arial Black" pitchFamily="34" charset="0"/>
              </a:rPr>
              <a:t>time</a:t>
            </a:r>
            <a:endParaRPr lang="en-US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407583" name="Text Box 31"/>
          <p:cNvSpPr txBox="1">
            <a:spLocks noChangeArrowheads="1"/>
          </p:cNvSpPr>
          <p:nvPr/>
        </p:nvSpPr>
        <p:spPr bwMode="auto">
          <a:xfrm>
            <a:off x="2017713" y="6126163"/>
            <a:ext cx="588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30 s</a:t>
            </a:r>
          </a:p>
        </p:txBody>
      </p:sp>
      <p:sp>
        <p:nvSpPr>
          <p:cNvPr id="407584" name="Text Box 32"/>
          <p:cNvSpPr txBox="1">
            <a:spLocks noChangeArrowheads="1"/>
          </p:cNvSpPr>
          <p:nvPr/>
        </p:nvSpPr>
        <p:spPr bwMode="auto">
          <a:xfrm>
            <a:off x="3432175" y="6126163"/>
            <a:ext cx="895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15 min.</a:t>
            </a:r>
          </a:p>
        </p:txBody>
      </p:sp>
      <p:sp>
        <p:nvSpPr>
          <p:cNvPr id="407585" name="Text Box 33"/>
          <p:cNvSpPr txBox="1">
            <a:spLocks noChangeArrowheads="1"/>
          </p:cNvSpPr>
          <p:nvPr/>
        </p:nvSpPr>
        <p:spPr bwMode="auto">
          <a:xfrm>
            <a:off x="4857750" y="6126163"/>
            <a:ext cx="895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60 min.</a:t>
            </a:r>
          </a:p>
        </p:txBody>
      </p:sp>
      <p:sp>
        <p:nvSpPr>
          <p:cNvPr id="407586" name="Line 34"/>
          <p:cNvSpPr>
            <a:spLocks noChangeShapeType="1"/>
          </p:cNvSpPr>
          <p:nvPr/>
        </p:nvSpPr>
        <p:spPr bwMode="auto">
          <a:xfrm flipV="1">
            <a:off x="2349500" y="5902325"/>
            <a:ext cx="0" cy="200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87" name="Line 35"/>
          <p:cNvSpPr>
            <a:spLocks noChangeShapeType="1"/>
          </p:cNvSpPr>
          <p:nvPr/>
        </p:nvSpPr>
        <p:spPr bwMode="auto">
          <a:xfrm flipV="1">
            <a:off x="3894138" y="5902325"/>
            <a:ext cx="0" cy="200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7588" name="Line 36"/>
          <p:cNvSpPr>
            <a:spLocks noChangeShapeType="1"/>
          </p:cNvSpPr>
          <p:nvPr/>
        </p:nvSpPr>
        <p:spPr bwMode="auto">
          <a:xfrm flipV="1">
            <a:off x="5283200" y="5902325"/>
            <a:ext cx="0" cy="200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84138" y="6532478"/>
            <a:ext cx="7735887" cy="26686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4. Control de frecuencia carga</a:t>
            </a: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7627342" y="6216387"/>
            <a:ext cx="880668" cy="20531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800" dirty="0" err="1">
                <a:solidFill>
                  <a:srgbClr val="000000"/>
                </a:solidFill>
                <a:latin typeface="Comic Sans MS" pitchFamily="66" charset="0"/>
              </a:rPr>
              <a:t>FuenteUNIDO</a:t>
            </a:r>
            <a:endParaRPr lang="es-ES_tradnl" sz="8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2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ChangeArrowheads="1"/>
          </p:cNvSpPr>
          <p:nvPr/>
        </p:nvSpPr>
        <p:spPr bwMode="auto">
          <a:xfrm>
            <a:off x="582613" y="222250"/>
            <a:ext cx="7737475" cy="3667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Introducción (III)</a:t>
            </a:r>
          </a:p>
        </p:txBody>
      </p:sp>
      <p:sp>
        <p:nvSpPr>
          <p:cNvPr id="417796" name="Text Box 4"/>
          <p:cNvSpPr txBox="1">
            <a:spLocks noChangeArrowheads="1"/>
          </p:cNvSpPr>
          <p:nvPr/>
        </p:nvSpPr>
        <p:spPr bwMode="auto">
          <a:xfrm>
            <a:off x="266700" y="825500"/>
            <a:ext cx="8572500" cy="393700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defTabSz="2873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r>
              <a:rPr lang="de-DE" b="1">
                <a:solidFill>
                  <a:srgbClr val="A50021"/>
                </a:solidFill>
                <a:latin typeface="Comic Sans MS" pitchFamily="66" charset="0"/>
              </a:rPr>
              <a:t>Características de Etapas del Control/Regulación de Frecuencia </a:t>
            </a:r>
          </a:p>
        </p:txBody>
      </p:sp>
      <p:sp>
        <p:nvSpPr>
          <p:cNvPr id="417797" name="Text Box 5"/>
          <p:cNvSpPr txBox="1">
            <a:spLocks noChangeArrowheads="1"/>
          </p:cNvSpPr>
          <p:nvPr/>
        </p:nvSpPr>
        <p:spPr bwMode="auto">
          <a:xfrm>
            <a:off x="76200" y="1254125"/>
            <a:ext cx="878363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Regulación Primaria</a:t>
            </a: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	</a:t>
            </a:r>
            <a:r>
              <a:rPr lang="de-DE">
                <a:solidFill>
                  <a:srgbClr val="0099CC"/>
                </a:solidFill>
                <a:latin typeface="Comic Sans MS" pitchFamily="66" charset="0"/>
              </a:rPr>
              <a:t>Cada máquina responde de acuerdo a sus características y acción del regulador (consigna, estatismo)</a:t>
            </a: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99CC"/>
                </a:solidFill>
                <a:latin typeface="Comic Sans MS" pitchFamily="66" charset="0"/>
              </a:rPr>
              <a:t>	Individual para cada unidad de generación</a:t>
            </a: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99CC"/>
                </a:solidFill>
                <a:latin typeface="Comic Sans MS" pitchFamily="66" charset="0"/>
              </a:rPr>
              <a:t>	La respuesta tiene error permanente dependiendo del estatismo</a:t>
            </a:r>
            <a:endParaRPr lang="de-DE">
              <a:solidFill>
                <a:srgbClr val="000090"/>
              </a:solidFill>
              <a:latin typeface="Comic Sans MS" pitchFamily="66" charset="0"/>
            </a:endParaRP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Regulación Secundaria </a:t>
            </a: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99CC"/>
                </a:solidFill>
                <a:latin typeface="Comic Sans MS" pitchFamily="66" charset="0"/>
              </a:rPr>
              <a:t>	Manual – automática (AGC)</a:t>
            </a: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99CC"/>
                </a:solidFill>
                <a:latin typeface="Comic Sans MS" pitchFamily="66" charset="0"/>
              </a:rPr>
              <a:t>	Seguimiento de la carga</a:t>
            </a: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99CC"/>
                </a:solidFill>
                <a:latin typeface="Comic Sans MS" pitchFamily="66" charset="0"/>
              </a:rPr>
              <a:t>	Control de enlaces</a:t>
            </a: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99CC"/>
                </a:solidFill>
                <a:latin typeface="Comic Sans MS" pitchFamily="66" charset="0"/>
              </a:rPr>
              <a:t>	Restitución de reservas primarias</a:t>
            </a: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99CC"/>
                </a:solidFill>
                <a:latin typeface="Comic Sans MS" pitchFamily="66" charset="0"/>
              </a:rPr>
              <a:t>	Corrección de error permanente de frecuencia del sistema</a:t>
            </a:r>
            <a:endParaRPr lang="de-DE">
              <a:solidFill>
                <a:srgbClr val="000090"/>
              </a:solidFill>
              <a:latin typeface="Comic Sans MS" pitchFamily="66" charset="0"/>
            </a:endParaRP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Regulación Terciaria o Económica</a:t>
            </a: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99CC"/>
                </a:solidFill>
                <a:latin typeface="Comic Sans MS" pitchFamily="66" charset="0"/>
              </a:rPr>
              <a:t>	Manual – automática (AGC)	</a:t>
            </a:r>
          </a:p>
          <a:p>
            <a:pPr marL="1143000" indent="-11430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99CC"/>
                </a:solidFill>
                <a:latin typeface="Comic Sans MS" pitchFamily="66" charset="0"/>
              </a:rPr>
              <a:t>	Ajuste de valores de las máquinas a valores económicos (de mercado)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4138" y="6532478"/>
            <a:ext cx="7735887" cy="26686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4. Control de frecuencia carga</a:t>
            </a:r>
          </a:p>
        </p:txBody>
      </p:sp>
    </p:spTree>
    <p:extLst>
      <p:ext uri="{BB962C8B-B14F-4D97-AF65-F5344CB8AC3E}">
        <p14:creationId xmlns:p14="http://schemas.microsoft.com/office/powerpoint/2010/main" val="191277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ChangeArrowheads="1"/>
          </p:cNvSpPr>
          <p:nvPr/>
        </p:nvSpPr>
        <p:spPr bwMode="auto">
          <a:xfrm>
            <a:off x="7804150" y="3128963"/>
            <a:ext cx="17463" cy="50323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23" name="Rectangle 3"/>
          <p:cNvSpPr>
            <a:spLocks noChangeArrowheads="1"/>
          </p:cNvSpPr>
          <p:nvPr/>
        </p:nvSpPr>
        <p:spPr bwMode="auto">
          <a:xfrm>
            <a:off x="7137400" y="2397125"/>
            <a:ext cx="1431925" cy="8556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24" name="Rectangle 4"/>
          <p:cNvSpPr>
            <a:spLocks noChangeArrowheads="1"/>
          </p:cNvSpPr>
          <p:nvPr/>
        </p:nvSpPr>
        <p:spPr bwMode="auto">
          <a:xfrm>
            <a:off x="7112000" y="2359025"/>
            <a:ext cx="1422400" cy="865188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25" name="Rectangle 5"/>
          <p:cNvSpPr>
            <a:spLocks noChangeArrowheads="1"/>
          </p:cNvSpPr>
          <p:nvPr/>
        </p:nvSpPr>
        <p:spPr bwMode="auto">
          <a:xfrm>
            <a:off x="7112000" y="2359025"/>
            <a:ext cx="1412875" cy="855663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26" name="Rectangle 6"/>
          <p:cNvSpPr>
            <a:spLocks noChangeArrowheads="1"/>
          </p:cNvSpPr>
          <p:nvPr/>
        </p:nvSpPr>
        <p:spPr bwMode="auto">
          <a:xfrm>
            <a:off x="7137400" y="3498850"/>
            <a:ext cx="1431925" cy="8651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27" name="Rectangle 7"/>
          <p:cNvSpPr>
            <a:spLocks noChangeArrowheads="1"/>
          </p:cNvSpPr>
          <p:nvPr/>
        </p:nvSpPr>
        <p:spPr bwMode="auto">
          <a:xfrm>
            <a:off x="7112000" y="3460750"/>
            <a:ext cx="1422400" cy="865188"/>
          </a:xfrm>
          <a:prstGeom prst="rect">
            <a:avLst/>
          </a:prstGeom>
          <a:solidFill>
            <a:srgbClr val="FFA3B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28" name="Rectangle 8"/>
          <p:cNvSpPr>
            <a:spLocks noChangeArrowheads="1"/>
          </p:cNvSpPr>
          <p:nvPr/>
        </p:nvSpPr>
        <p:spPr bwMode="auto">
          <a:xfrm>
            <a:off x="7112000" y="3460750"/>
            <a:ext cx="1412875" cy="855663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29" name="Rectangle 9"/>
          <p:cNvSpPr>
            <a:spLocks noChangeArrowheads="1"/>
          </p:cNvSpPr>
          <p:nvPr/>
        </p:nvSpPr>
        <p:spPr bwMode="auto">
          <a:xfrm>
            <a:off x="2851150" y="2187575"/>
            <a:ext cx="17463" cy="4270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30" name="Freeform 10"/>
          <p:cNvSpPr>
            <a:spLocks/>
          </p:cNvSpPr>
          <p:nvPr/>
        </p:nvSpPr>
        <p:spPr bwMode="auto">
          <a:xfrm>
            <a:off x="3949700" y="2871788"/>
            <a:ext cx="17463" cy="1739900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2" y="934"/>
              </a:cxn>
              <a:cxn ang="0">
                <a:pos x="12" y="1096"/>
              </a:cxn>
              <a:cxn ang="0">
                <a:pos x="0" y="1096"/>
              </a:cxn>
              <a:cxn ang="0">
                <a:pos x="0" y="934"/>
              </a:cxn>
              <a:cxn ang="0">
                <a:pos x="0" y="0"/>
              </a:cxn>
              <a:cxn ang="0">
                <a:pos x="12" y="0"/>
              </a:cxn>
            </a:cxnLst>
            <a:rect l="0" t="0" r="r" b="b"/>
            <a:pathLst>
              <a:path w="12" h="1096">
                <a:moveTo>
                  <a:pt x="12" y="0"/>
                </a:moveTo>
                <a:lnTo>
                  <a:pt x="12" y="934"/>
                </a:lnTo>
                <a:lnTo>
                  <a:pt x="12" y="1096"/>
                </a:lnTo>
                <a:lnTo>
                  <a:pt x="0" y="1096"/>
                </a:lnTo>
                <a:lnTo>
                  <a:pt x="0" y="934"/>
                </a:ln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31" name="Rectangle 11"/>
          <p:cNvSpPr>
            <a:spLocks noChangeArrowheads="1"/>
          </p:cNvSpPr>
          <p:nvPr/>
        </p:nvSpPr>
        <p:spPr bwMode="auto">
          <a:xfrm>
            <a:off x="4503738" y="2187575"/>
            <a:ext cx="17462" cy="4270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32" name="Freeform 12"/>
          <p:cNvSpPr>
            <a:spLocks/>
          </p:cNvSpPr>
          <p:nvPr/>
        </p:nvSpPr>
        <p:spPr bwMode="auto">
          <a:xfrm>
            <a:off x="566738" y="5086350"/>
            <a:ext cx="166687" cy="684213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2" y="419"/>
              </a:cxn>
              <a:cxn ang="0">
                <a:pos x="114" y="419"/>
              </a:cxn>
              <a:cxn ang="0">
                <a:pos x="114" y="431"/>
              </a:cxn>
              <a:cxn ang="0">
                <a:pos x="6" y="431"/>
              </a:cxn>
              <a:cxn ang="0">
                <a:pos x="0" y="425"/>
              </a:cxn>
              <a:cxn ang="0">
                <a:pos x="0" y="0"/>
              </a:cxn>
              <a:cxn ang="0">
                <a:pos x="12" y="0"/>
              </a:cxn>
            </a:cxnLst>
            <a:rect l="0" t="0" r="r" b="b"/>
            <a:pathLst>
              <a:path w="114" h="431">
                <a:moveTo>
                  <a:pt x="12" y="0"/>
                </a:moveTo>
                <a:lnTo>
                  <a:pt x="12" y="419"/>
                </a:lnTo>
                <a:lnTo>
                  <a:pt x="114" y="419"/>
                </a:lnTo>
                <a:lnTo>
                  <a:pt x="114" y="431"/>
                </a:lnTo>
                <a:lnTo>
                  <a:pt x="6" y="431"/>
                </a:lnTo>
                <a:lnTo>
                  <a:pt x="0" y="425"/>
                </a:ln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33" name="Freeform 13"/>
          <p:cNvSpPr>
            <a:spLocks/>
          </p:cNvSpPr>
          <p:nvPr/>
        </p:nvSpPr>
        <p:spPr bwMode="auto">
          <a:xfrm>
            <a:off x="566738" y="2871788"/>
            <a:ext cx="166687" cy="1711325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2" y="1066"/>
              </a:cxn>
              <a:cxn ang="0">
                <a:pos x="114" y="1066"/>
              </a:cxn>
              <a:cxn ang="0">
                <a:pos x="114" y="1078"/>
              </a:cxn>
              <a:cxn ang="0">
                <a:pos x="6" y="1078"/>
              </a:cxn>
              <a:cxn ang="0">
                <a:pos x="0" y="1072"/>
              </a:cxn>
              <a:cxn ang="0">
                <a:pos x="0" y="0"/>
              </a:cxn>
              <a:cxn ang="0">
                <a:pos x="12" y="0"/>
              </a:cxn>
            </a:cxnLst>
            <a:rect l="0" t="0" r="r" b="b"/>
            <a:pathLst>
              <a:path w="114" h="1078">
                <a:moveTo>
                  <a:pt x="12" y="0"/>
                </a:moveTo>
                <a:lnTo>
                  <a:pt x="12" y="1066"/>
                </a:lnTo>
                <a:lnTo>
                  <a:pt x="114" y="1066"/>
                </a:lnTo>
                <a:lnTo>
                  <a:pt x="114" y="1078"/>
                </a:lnTo>
                <a:lnTo>
                  <a:pt x="6" y="1078"/>
                </a:lnTo>
                <a:lnTo>
                  <a:pt x="0" y="1072"/>
                </a:ln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34" name="Freeform 14"/>
          <p:cNvSpPr>
            <a:spLocks/>
          </p:cNvSpPr>
          <p:nvPr/>
        </p:nvSpPr>
        <p:spPr bwMode="auto">
          <a:xfrm>
            <a:off x="1190625" y="1844675"/>
            <a:ext cx="3724275" cy="684213"/>
          </a:xfrm>
          <a:custGeom>
            <a:avLst/>
            <a:gdLst/>
            <a:ahLst/>
            <a:cxnLst>
              <a:cxn ang="0">
                <a:pos x="2541" y="0"/>
              </a:cxn>
              <a:cxn ang="0">
                <a:pos x="2541" y="216"/>
              </a:cxn>
              <a:cxn ang="0">
                <a:pos x="2535" y="222"/>
              </a:cxn>
              <a:cxn ang="0">
                <a:pos x="12" y="222"/>
              </a:cxn>
              <a:cxn ang="0">
                <a:pos x="12" y="431"/>
              </a:cxn>
              <a:cxn ang="0">
                <a:pos x="0" y="431"/>
              </a:cxn>
              <a:cxn ang="0">
                <a:pos x="0" y="216"/>
              </a:cxn>
              <a:cxn ang="0">
                <a:pos x="6" y="210"/>
              </a:cxn>
              <a:cxn ang="0">
                <a:pos x="2529" y="210"/>
              </a:cxn>
              <a:cxn ang="0">
                <a:pos x="2529" y="0"/>
              </a:cxn>
              <a:cxn ang="0">
                <a:pos x="2541" y="0"/>
              </a:cxn>
            </a:cxnLst>
            <a:rect l="0" t="0" r="r" b="b"/>
            <a:pathLst>
              <a:path w="2541" h="431">
                <a:moveTo>
                  <a:pt x="2541" y="0"/>
                </a:moveTo>
                <a:lnTo>
                  <a:pt x="2541" y="216"/>
                </a:lnTo>
                <a:lnTo>
                  <a:pt x="2535" y="222"/>
                </a:lnTo>
                <a:lnTo>
                  <a:pt x="12" y="222"/>
                </a:lnTo>
                <a:lnTo>
                  <a:pt x="12" y="431"/>
                </a:lnTo>
                <a:lnTo>
                  <a:pt x="0" y="431"/>
                </a:lnTo>
                <a:lnTo>
                  <a:pt x="0" y="216"/>
                </a:lnTo>
                <a:lnTo>
                  <a:pt x="6" y="210"/>
                </a:lnTo>
                <a:lnTo>
                  <a:pt x="2529" y="210"/>
                </a:lnTo>
                <a:lnTo>
                  <a:pt x="2529" y="0"/>
                </a:lnTo>
                <a:lnTo>
                  <a:pt x="2541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35" name="Rectangle 15"/>
          <p:cNvSpPr>
            <a:spLocks noChangeArrowheads="1"/>
          </p:cNvSpPr>
          <p:nvPr/>
        </p:nvSpPr>
        <p:spPr bwMode="auto">
          <a:xfrm>
            <a:off x="531813" y="2397125"/>
            <a:ext cx="1422400" cy="8556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36" name="Rectangle 16"/>
          <p:cNvSpPr>
            <a:spLocks noChangeArrowheads="1"/>
          </p:cNvSpPr>
          <p:nvPr/>
        </p:nvSpPr>
        <p:spPr bwMode="auto">
          <a:xfrm>
            <a:off x="496888" y="2359025"/>
            <a:ext cx="1422400" cy="865188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37" name="Rectangle 17"/>
          <p:cNvSpPr>
            <a:spLocks noChangeArrowheads="1"/>
          </p:cNvSpPr>
          <p:nvPr/>
        </p:nvSpPr>
        <p:spPr bwMode="auto">
          <a:xfrm>
            <a:off x="496888" y="2359025"/>
            <a:ext cx="1414462" cy="855663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38" name="Rectangle 18"/>
          <p:cNvSpPr>
            <a:spLocks noChangeArrowheads="1"/>
          </p:cNvSpPr>
          <p:nvPr/>
        </p:nvSpPr>
        <p:spPr bwMode="auto">
          <a:xfrm>
            <a:off x="1031875" y="2433638"/>
            <a:ext cx="4667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Load/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39" name="Rectangle 19"/>
          <p:cNvSpPr>
            <a:spLocks noChangeArrowheads="1"/>
          </p:cNvSpPr>
          <p:nvPr/>
        </p:nvSpPr>
        <p:spPr bwMode="auto">
          <a:xfrm>
            <a:off x="815975" y="2624138"/>
            <a:ext cx="889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Frequency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40" name="Rectangle 20"/>
          <p:cNvSpPr>
            <a:spLocks noChangeArrowheads="1"/>
          </p:cNvSpPr>
          <p:nvPr/>
        </p:nvSpPr>
        <p:spPr bwMode="auto">
          <a:xfrm>
            <a:off x="949325" y="2824163"/>
            <a:ext cx="6238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Control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41" name="Rectangle 21"/>
          <p:cNvSpPr>
            <a:spLocks noChangeArrowheads="1"/>
          </p:cNvSpPr>
          <p:nvPr/>
        </p:nvSpPr>
        <p:spPr bwMode="auto">
          <a:xfrm>
            <a:off x="3835400" y="2397125"/>
            <a:ext cx="1422400" cy="8556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42" name="Rectangle 22"/>
          <p:cNvSpPr>
            <a:spLocks noChangeArrowheads="1"/>
          </p:cNvSpPr>
          <p:nvPr/>
        </p:nvSpPr>
        <p:spPr bwMode="auto">
          <a:xfrm>
            <a:off x="3800475" y="2359025"/>
            <a:ext cx="1422400" cy="865188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43" name="Rectangle 23"/>
          <p:cNvSpPr>
            <a:spLocks noChangeArrowheads="1"/>
          </p:cNvSpPr>
          <p:nvPr/>
        </p:nvSpPr>
        <p:spPr bwMode="auto">
          <a:xfrm>
            <a:off x="3800475" y="2359025"/>
            <a:ext cx="1412875" cy="855663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44" name="Rectangle 24"/>
          <p:cNvSpPr>
            <a:spLocks noChangeArrowheads="1"/>
          </p:cNvSpPr>
          <p:nvPr/>
        </p:nvSpPr>
        <p:spPr bwMode="auto">
          <a:xfrm>
            <a:off x="7494588" y="2528888"/>
            <a:ext cx="6937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Network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45" name="Rectangle 25"/>
          <p:cNvSpPr>
            <a:spLocks noChangeArrowheads="1"/>
          </p:cNvSpPr>
          <p:nvPr/>
        </p:nvSpPr>
        <p:spPr bwMode="auto">
          <a:xfrm>
            <a:off x="7424738" y="2728913"/>
            <a:ext cx="8302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Operation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46" name="Rectangle 26"/>
          <p:cNvSpPr>
            <a:spLocks noChangeArrowheads="1"/>
          </p:cNvSpPr>
          <p:nvPr/>
        </p:nvSpPr>
        <p:spPr bwMode="auto">
          <a:xfrm>
            <a:off x="7265988" y="3565525"/>
            <a:ext cx="11826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Measurement,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47" name="Rectangle 27"/>
          <p:cNvSpPr>
            <a:spLocks noChangeArrowheads="1"/>
          </p:cNvSpPr>
          <p:nvPr/>
        </p:nvSpPr>
        <p:spPr bwMode="auto">
          <a:xfrm>
            <a:off x="7337425" y="3765550"/>
            <a:ext cx="10144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Accounting,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48" name="Rectangle 28"/>
          <p:cNvSpPr>
            <a:spLocks noChangeArrowheads="1"/>
          </p:cNvSpPr>
          <p:nvPr/>
        </p:nvSpPr>
        <p:spPr bwMode="auto">
          <a:xfrm>
            <a:off x="7224713" y="3963988"/>
            <a:ext cx="12398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Administration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49" name="Rectangle 29"/>
          <p:cNvSpPr>
            <a:spLocks noChangeArrowheads="1"/>
          </p:cNvSpPr>
          <p:nvPr/>
        </p:nvSpPr>
        <p:spPr bwMode="auto">
          <a:xfrm>
            <a:off x="3914775" y="1370013"/>
            <a:ext cx="1976438" cy="5222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50" name="Rectangle 30"/>
          <p:cNvSpPr>
            <a:spLocks noChangeArrowheads="1"/>
          </p:cNvSpPr>
          <p:nvPr/>
        </p:nvSpPr>
        <p:spPr bwMode="auto">
          <a:xfrm>
            <a:off x="3878263" y="1331913"/>
            <a:ext cx="1978025" cy="522287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51" name="Rectangle 31"/>
          <p:cNvSpPr>
            <a:spLocks noChangeArrowheads="1"/>
          </p:cNvSpPr>
          <p:nvPr/>
        </p:nvSpPr>
        <p:spPr bwMode="auto">
          <a:xfrm>
            <a:off x="3878263" y="1331913"/>
            <a:ext cx="1968500" cy="512762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52" name="Rectangle 32"/>
          <p:cNvSpPr>
            <a:spLocks noChangeArrowheads="1"/>
          </p:cNvSpPr>
          <p:nvPr/>
        </p:nvSpPr>
        <p:spPr bwMode="auto">
          <a:xfrm>
            <a:off x="4130675" y="1455738"/>
            <a:ext cx="1517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Ancillary Services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53" name="Rectangle 33"/>
          <p:cNvSpPr>
            <a:spLocks noChangeArrowheads="1"/>
          </p:cNvSpPr>
          <p:nvPr/>
        </p:nvSpPr>
        <p:spPr bwMode="auto">
          <a:xfrm>
            <a:off x="3246438" y="2178050"/>
            <a:ext cx="1658937" cy="190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54" name="Freeform 34"/>
          <p:cNvSpPr>
            <a:spLocks/>
          </p:cNvSpPr>
          <p:nvPr/>
        </p:nvSpPr>
        <p:spPr bwMode="auto">
          <a:xfrm>
            <a:off x="4748213" y="2178050"/>
            <a:ext cx="2995612" cy="180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39" y="0"/>
              </a:cxn>
              <a:cxn ang="0">
                <a:pos x="2045" y="6"/>
              </a:cxn>
              <a:cxn ang="0">
                <a:pos x="2045" y="114"/>
              </a:cxn>
              <a:cxn ang="0">
                <a:pos x="2033" y="114"/>
              </a:cxn>
              <a:cxn ang="0">
                <a:pos x="2033" y="12"/>
              </a:cxn>
              <a:cxn ang="0">
                <a:pos x="0" y="12"/>
              </a:cxn>
              <a:cxn ang="0">
                <a:pos x="0" y="0"/>
              </a:cxn>
            </a:cxnLst>
            <a:rect l="0" t="0" r="r" b="b"/>
            <a:pathLst>
              <a:path w="2045" h="114">
                <a:moveTo>
                  <a:pt x="0" y="0"/>
                </a:moveTo>
                <a:lnTo>
                  <a:pt x="2039" y="0"/>
                </a:lnTo>
                <a:lnTo>
                  <a:pt x="2045" y="6"/>
                </a:lnTo>
                <a:lnTo>
                  <a:pt x="2045" y="114"/>
                </a:lnTo>
                <a:lnTo>
                  <a:pt x="2033" y="114"/>
                </a:lnTo>
                <a:lnTo>
                  <a:pt x="2033" y="12"/>
                </a:lnTo>
                <a:lnTo>
                  <a:pt x="0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55" name="Freeform 35"/>
          <p:cNvSpPr>
            <a:spLocks/>
          </p:cNvSpPr>
          <p:nvPr/>
        </p:nvSpPr>
        <p:spPr bwMode="auto">
          <a:xfrm>
            <a:off x="566738" y="4573588"/>
            <a:ext cx="166687" cy="608012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2" y="371"/>
              </a:cxn>
              <a:cxn ang="0">
                <a:pos x="114" y="371"/>
              </a:cxn>
              <a:cxn ang="0">
                <a:pos x="114" y="383"/>
              </a:cxn>
              <a:cxn ang="0">
                <a:pos x="6" y="383"/>
              </a:cxn>
              <a:cxn ang="0">
                <a:pos x="0" y="377"/>
              </a:cxn>
              <a:cxn ang="0">
                <a:pos x="0" y="0"/>
              </a:cxn>
              <a:cxn ang="0">
                <a:pos x="12" y="0"/>
              </a:cxn>
            </a:cxnLst>
            <a:rect l="0" t="0" r="r" b="b"/>
            <a:pathLst>
              <a:path w="114" h="383">
                <a:moveTo>
                  <a:pt x="12" y="0"/>
                </a:moveTo>
                <a:lnTo>
                  <a:pt x="12" y="371"/>
                </a:lnTo>
                <a:lnTo>
                  <a:pt x="114" y="371"/>
                </a:lnTo>
                <a:lnTo>
                  <a:pt x="114" y="383"/>
                </a:lnTo>
                <a:lnTo>
                  <a:pt x="6" y="383"/>
                </a:lnTo>
                <a:lnTo>
                  <a:pt x="0" y="377"/>
                </a:ln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56" name="Rectangle 36"/>
          <p:cNvSpPr>
            <a:spLocks noChangeArrowheads="1"/>
          </p:cNvSpPr>
          <p:nvPr/>
        </p:nvSpPr>
        <p:spPr bwMode="auto">
          <a:xfrm>
            <a:off x="681038" y="4354513"/>
            <a:ext cx="1352550" cy="52387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57" name="Rectangle 37"/>
          <p:cNvSpPr>
            <a:spLocks noChangeArrowheads="1"/>
          </p:cNvSpPr>
          <p:nvPr/>
        </p:nvSpPr>
        <p:spPr bwMode="auto">
          <a:xfrm>
            <a:off x="655638" y="4316413"/>
            <a:ext cx="1343025" cy="52387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58" name="Rectangle 38"/>
          <p:cNvSpPr>
            <a:spLocks noChangeArrowheads="1"/>
          </p:cNvSpPr>
          <p:nvPr/>
        </p:nvSpPr>
        <p:spPr bwMode="auto">
          <a:xfrm>
            <a:off x="655638" y="4316413"/>
            <a:ext cx="1335087" cy="514350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59" name="Rectangle 39"/>
          <p:cNvSpPr>
            <a:spLocks noChangeArrowheads="1"/>
          </p:cNvSpPr>
          <p:nvPr/>
        </p:nvSpPr>
        <p:spPr bwMode="auto">
          <a:xfrm>
            <a:off x="4071938" y="4953000"/>
            <a:ext cx="1344612" cy="5143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60" name="Rectangle 40"/>
          <p:cNvSpPr>
            <a:spLocks noChangeArrowheads="1"/>
          </p:cNvSpPr>
          <p:nvPr/>
        </p:nvSpPr>
        <p:spPr bwMode="auto">
          <a:xfrm>
            <a:off x="4037013" y="4914900"/>
            <a:ext cx="1344612" cy="523875"/>
          </a:xfrm>
          <a:prstGeom prst="rect">
            <a:avLst/>
          </a:prstGeom>
          <a:solidFill>
            <a:srgbClr val="FFA3B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61" name="Rectangle 41"/>
          <p:cNvSpPr>
            <a:spLocks noChangeArrowheads="1"/>
          </p:cNvSpPr>
          <p:nvPr/>
        </p:nvSpPr>
        <p:spPr bwMode="auto">
          <a:xfrm>
            <a:off x="4037013" y="4914900"/>
            <a:ext cx="1335087" cy="514350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62" name="Rectangle 42"/>
          <p:cNvSpPr>
            <a:spLocks noChangeArrowheads="1"/>
          </p:cNvSpPr>
          <p:nvPr/>
        </p:nvSpPr>
        <p:spPr bwMode="auto">
          <a:xfrm>
            <a:off x="4152900" y="4953000"/>
            <a:ext cx="1136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>
                <a:solidFill>
                  <a:srgbClr val="000000"/>
                </a:solidFill>
              </a:rPr>
              <a:t>Compensation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63" name="Rectangle 43"/>
          <p:cNvSpPr>
            <a:spLocks noChangeArrowheads="1"/>
          </p:cNvSpPr>
          <p:nvPr/>
        </p:nvSpPr>
        <p:spPr bwMode="auto">
          <a:xfrm>
            <a:off x="4418013" y="5143500"/>
            <a:ext cx="6270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>
                <a:solidFill>
                  <a:srgbClr val="000000"/>
                </a:solidFill>
              </a:rPr>
              <a:t>Devices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64" name="Freeform 44"/>
          <p:cNvSpPr>
            <a:spLocks/>
          </p:cNvSpPr>
          <p:nvPr/>
        </p:nvSpPr>
        <p:spPr bwMode="auto">
          <a:xfrm>
            <a:off x="3949700" y="4611688"/>
            <a:ext cx="87313" cy="541337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2" y="329"/>
              </a:cxn>
              <a:cxn ang="0">
                <a:pos x="60" y="329"/>
              </a:cxn>
              <a:cxn ang="0">
                <a:pos x="60" y="341"/>
              </a:cxn>
              <a:cxn ang="0">
                <a:pos x="6" y="341"/>
              </a:cxn>
              <a:cxn ang="0">
                <a:pos x="0" y="335"/>
              </a:cxn>
              <a:cxn ang="0">
                <a:pos x="0" y="0"/>
              </a:cxn>
              <a:cxn ang="0">
                <a:pos x="12" y="0"/>
              </a:cxn>
            </a:cxnLst>
            <a:rect l="0" t="0" r="r" b="b"/>
            <a:pathLst>
              <a:path w="60" h="341">
                <a:moveTo>
                  <a:pt x="12" y="0"/>
                </a:moveTo>
                <a:lnTo>
                  <a:pt x="12" y="329"/>
                </a:lnTo>
                <a:lnTo>
                  <a:pt x="60" y="329"/>
                </a:lnTo>
                <a:lnTo>
                  <a:pt x="60" y="341"/>
                </a:lnTo>
                <a:lnTo>
                  <a:pt x="6" y="341"/>
                </a:lnTo>
                <a:lnTo>
                  <a:pt x="0" y="335"/>
                </a:ln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65" name="Rectangle 45"/>
          <p:cNvSpPr>
            <a:spLocks noChangeArrowheads="1"/>
          </p:cNvSpPr>
          <p:nvPr/>
        </p:nvSpPr>
        <p:spPr bwMode="auto">
          <a:xfrm>
            <a:off x="4048125" y="3479800"/>
            <a:ext cx="8747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300">
                <a:solidFill>
                  <a:srgbClr val="000000"/>
                </a:solidFill>
              </a:rPr>
              <a:t>Voltage level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66" name="Rectangle 46"/>
          <p:cNvSpPr>
            <a:spLocks noChangeArrowheads="1"/>
          </p:cNvSpPr>
          <p:nvPr/>
        </p:nvSpPr>
        <p:spPr bwMode="auto">
          <a:xfrm>
            <a:off x="4051300" y="3660775"/>
            <a:ext cx="11207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300">
                <a:solidFill>
                  <a:srgbClr val="000000"/>
                </a:solidFill>
              </a:rPr>
              <a:t>between defined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67" name="Rectangle 47"/>
          <p:cNvSpPr>
            <a:spLocks noChangeArrowheads="1"/>
          </p:cNvSpPr>
          <p:nvPr/>
        </p:nvSpPr>
        <p:spPr bwMode="auto">
          <a:xfrm>
            <a:off x="4071938" y="3841750"/>
            <a:ext cx="5016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300">
                <a:solidFill>
                  <a:srgbClr val="000000"/>
                </a:solidFill>
              </a:rPr>
              <a:t>bounds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68" name="Rectangle 48"/>
          <p:cNvSpPr>
            <a:spLocks noChangeArrowheads="1"/>
          </p:cNvSpPr>
          <p:nvPr/>
        </p:nvSpPr>
        <p:spPr bwMode="auto">
          <a:xfrm>
            <a:off x="1004888" y="4354513"/>
            <a:ext cx="6873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>
                <a:solidFill>
                  <a:srgbClr val="000000"/>
                </a:solidFill>
              </a:rPr>
              <a:t>Spinning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69" name="Rectangle 49"/>
          <p:cNvSpPr>
            <a:spLocks noChangeArrowheads="1"/>
          </p:cNvSpPr>
          <p:nvPr/>
        </p:nvSpPr>
        <p:spPr bwMode="auto">
          <a:xfrm>
            <a:off x="1038225" y="4554538"/>
            <a:ext cx="6572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>
                <a:solidFill>
                  <a:srgbClr val="000000"/>
                </a:solidFill>
              </a:rPr>
              <a:t>Reserve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70" name="Rectangle 50"/>
          <p:cNvSpPr>
            <a:spLocks noChangeArrowheads="1"/>
          </p:cNvSpPr>
          <p:nvPr/>
        </p:nvSpPr>
        <p:spPr bwMode="auto">
          <a:xfrm>
            <a:off x="681038" y="4953000"/>
            <a:ext cx="1352550" cy="5143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71" name="Rectangle 51"/>
          <p:cNvSpPr>
            <a:spLocks noChangeArrowheads="1"/>
          </p:cNvSpPr>
          <p:nvPr/>
        </p:nvSpPr>
        <p:spPr bwMode="auto">
          <a:xfrm>
            <a:off x="655638" y="4914900"/>
            <a:ext cx="1343025" cy="52387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72" name="Rectangle 52"/>
          <p:cNvSpPr>
            <a:spLocks noChangeArrowheads="1"/>
          </p:cNvSpPr>
          <p:nvPr/>
        </p:nvSpPr>
        <p:spPr bwMode="auto">
          <a:xfrm>
            <a:off x="655638" y="4914900"/>
            <a:ext cx="1335087" cy="514350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73" name="Rectangle 53"/>
          <p:cNvSpPr>
            <a:spLocks noChangeArrowheads="1"/>
          </p:cNvSpPr>
          <p:nvPr/>
        </p:nvSpPr>
        <p:spPr bwMode="auto">
          <a:xfrm>
            <a:off x="681038" y="5543550"/>
            <a:ext cx="1352550" cy="5222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74" name="Rectangle 54"/>
          <p:cNvSpPr>
            <a:spLocks noChangeArrowheads="1"/>
          </p:cNvSpPr>
          <p:nvPr/>
        </p:nvSpPr>
        <p:spPr bwMode="auto">
          <a:xfrm>
            <a:off x="655638" y="5514975"/>
            <a:ext cx="1343025" cy="512763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75" name="Rectangle 55"/>
          <p:cNvSpPr>
            <a:spLocks noChangeArrowheads="1"/>
          </p:cNvSpPr>
          <p:nvPr/>
        </p:nvSpPr>
        <p:spPr bwMode="auto">
          <a:xfrm>
            <a:off x="655638" y="5514975"/>
            <a:ext cx="1335087" cy="503238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76" name="Rectangle 56"/>
          <p:cNvSpPr>
            <a:spLocks noChangeArrowheads="1"/>
          </p:cNvSpPr>
          <p:nvPr/>
        </p:nvSpPr>
        <p:spPr bwMode="auto">
          <a:xfrm>
            <a:off x="1047750" y="4962525"/>
            <a:ext cx="6461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>
                <a:solidFill>
                  <a:srgbClr val="000000"/>
                </a:solidFill>
              </a:rPr>
              <a:t>Standby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77" name="Rectangle 57"/>
          <p:cNvSpPr>
            <a:spLocks noChangeArrowheads="1"/>
          </p:cNvSpPr>
          <p:nvPr/>
        </p:nvSpPr>
        <p:spPr bwMode="auto">
          <a:xfrm>
            <a:off x="963613" y="5162550"/>
            <a:ext cx="812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>
                <a:solidFill>
                  <a:srgbClr val="000000"/>
                </a:solidFill>
              </a:rPr>
              <a:t>quick-start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78" name="Rectangle 58"/>
          <p:cNvSpPr>
            <a:spLocks noChangeArrowheads="1"/>
          </p:cNvSpPr>
          <p:nvPr/>
        </p:nvSpPr>
        <p:spPr bwMode="auto">
          <a:xfrm>
            <a:off x="1030288" y="5551488"/>
            <a:ext cx="6461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>
                <a:solidFill>
                  <a:srgbClr val="000000"/>
                </a:solidFill>
              </a:rPr>
              <a:t>Standby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79" name="Rectangle 59"/>
          <p:cNvSpPr>
            <a:spLocks noChangeArrowheads="1"/>
          </p:cNvSpPr>
          <p:nvPr/>
        </p:nvSpPr>
        <p:spPr bwMode="auto">
          <a:xfrm>
            <a:off x="989013" y="5751513"/>
            <a:ext cx="7540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>
                <a:solidFill>
                  <a:srgbClr val="000000"/>
                </a:solidFill>
              </a:rPr>
              <a:t>slow-start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80" name="Rectangle 60"/>
          <p:cNvSpPr>
            <a:spLocks noChangeArrowheads="1"/>
          </p:cNvSpPr>
          <p:nvPr/>
        </p:nvSpPr>
        <p:spPr bwMode="auto">
          <a:xfrm>
            <a:off x="4071938" y="4354513"/>
            <a:ext cx="1344612" cy="52387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81" name="Rectangle 61"/>
          <p:cNvSpPr>
            <a:spLocks noChangeArrowheads="1"/>
          </p:cNvSpPr>
          <p:nvPr/>
        </p:nvSpPr>
        <p:spPr bwMode="auto">
          <a:xfrm>
            <a:off x="4037013" y="4316413"/>
            <a:ext cx="1344612" cy="52387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82" name="Rectangle 62"/>
          <p:cNvSpPr>
            <a:spLocks noChangeArrowheads="1"/>
          </p:cNvSpPr>
          <p:nvPr/>
        </p:nvSpPr>
        <p:spPr bwMode="auto">
          <a:xfrm>
            <a:off x="4037013" y="4316413"/>
            <a:ext cx="1335087" cy="514350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83" name="Rectangle 63"/>
          <p:cNvSpPr>
            <a:spLocks noChangeArrowheads="1"/>
          </p:cNvSpPr>
          <p:nvPr/>
        </p:nvSpPr>
        <p:spPr bwMode="auto">
          <a:xfrm>
            <a:off x="4232275" y="4344988"/>
            <a:ext cx="10080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>
                <a:solidFill>
                  <a:srgbClr val="000000"/>
                </a:solidFill>
              </a:rPr>
              <a:t>Provided by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84" name="Rectangle 64"/>
          <p:cNvSpPr>
            <a:spLocks noChangeArrowheads="1"/>
          </p:cNvSpPr>
          <p:nvPr/>
        </p:nvSpPr>
        <p:spPr bwMode="auto">
          <a:xfrm>
            <a:off x="4303713" y="4545013"/>
            <a:ext cx="8810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>
                <a:solidFill>
                  <a:srgbClr val="000000"/>
                </a:solidFill>
              </a:rPr>
              <a:t>Generators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85" name="Freeform 65"/>
          <p:cNvSpPr>
            <a:spLocks/>
          </p:cNvSpPr>
          <p:nvPr/>
        </p:nvSpPr>
        <p:spPr bwMode="auto">
          <a:xfrm>
            <a:off x="3949700" y="4013200"/>
            <a:ext cx="87313" cy="541338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2" y="329"/>
              </a:cxn>
              <a:cxn ang="0">
                <a:pos x="60" y="329"/>
              </a:cxn>
              <a:cxn ang="0">
                <a:pos x="60" y="341"/>
              </a:cxn>
              <a:cxn ang="0">
                <a:pos x="6" y="341"/>
              </a:cxn>
              <a:cxn ang="0">
                <a:pos x="0" y="335"/>
              </a:cxn>
              <a:cxn ang="0">
                <a:pos x="0" y="0"/>
              </a:cxn>
              <a:cxn ang="0">
                <a:pos x="12" y="0"/>
              </a:cxn>
            </a:cxnLst>
            <a:rect l="0" t="0" r="r" b="b"/>
            <a:pathLst>
              <a:path w="60" h="341">
                <a:moveTo>
                  <a:pt x="12" y="0"/>
                </a:moveTo>
                <a:lnTo>
                  <a:pt x="12" y="329"/>
                </a:lnTo>
                <a:lnTo>
                  <a:pt x="60" y="329"/>
                </a:lnTo>
                <a:lnTo>
                  <a:pt x="60" y="341"/>
                </a:lnTo>
                <a:lnTo>
                  <a:pt x="6" y="341"/>
                </a:lnTo>
                <a:lnTo>
                  <a:pt x="0" y="335"/>
                </a:ln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86" name="Rectangle 66"/>
          <p:cNvSpPr>
            <a:spLocks noChangeArrowheads="1"/>
          </p:cNvSpPr>
          <p:nvPr/>
        </p:nvSpPr>
        <p:spPr bwMode="auto">
          <a:xfrm>
            <a:off x="2182813" y="2397125"/>
            <a:ext cx="1423987" cy="8556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87" name="Rectangle 67"/>
          <p:cNvSpPr>
            <a:spLocks noChangeArrowheads="1"/>
          </p:cNvSpPr>
          <p:nvPr/>
        </p:nvSpPr>
        <p:spPr bwMode="auto">
          <a:xfrm>
            <a:off x="2147888" y="2359025"/>
            <a:ext cx="1423987" cy="865188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88" name="Rectangle 68"/>
          <p:cNvSpPr>
            <a:spLocks noChangeArrowheads="1"/>
          </p:cNvSpPr>
          <p:nvPr/>
        </p:nvSpPr>
        <p:spPr bwMode="auto">
          <a:xfrm>
            <a:off x="2147888" y="2359025"/>
            <a:ext cx="1414462" cy="855663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89" name="Rectangle 69"/>
          <p:cNvSpPr>
            <a:spLocks noChangeArrowheads="1"/>
          </p:cNvSpPr>
          <p:nvPr/>
        </p:nvSpPr>
        <p:spPr bwMode="auto">
          <a:xfrm>
            <a:off x="4224338" y="2462213"/>
            <a:ext cx="63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Voltage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90" name="Rectangle 70"/>
          <p:cNvSpPr>
            <a:spLocks noChangeArrowheads="1"/>
          </p:cNvSpPr>
          <p:nvPr/>
        </p:nvSpPr>
        <p:spPr bwMode="auto">
          <a:xfrm>
            <a:off x="4225925" y="2662238"/>
            <a:ext cx="6238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Control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91" name="Rectangle 71"/>
          <p:cNvSpPr>
            <a:spLocks noChangeArrowheads="1"/>
          </p:cNvSpPr>
          <p:nvPr/>
        </p:nvSpPr>
        <p:spPr bwMode="auto">
          <a:xfrm>
            <a:off x="2276475" y="2424113"/>
            <a:ext cx="121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Compensation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92" name="Rectangle 72"/>
          <p:cNvSpPr>
            <a:spLocks noChangeArrowheads="1"/>
          </p:cNvSpPr>
          <p:nvPr/>
        </p:nvSpPr>
        <p:spPr bwMode="auto">
          <a:xfrm>
            <a:off x="2816225" y="2614613"/>
            <a:ext cx="1651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of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93" name="Rectangle 73"/>
          <p:cNvSpPr>
            <a:spLocks noChangeArrowheads="1"/>
          </p:cNvSpPr>
          <p:nvPr/>
        </p:nvSpPr>
        <p:spPr bwMode="auto">
          <a:xfrm>
            <a:off x="2592388" y="2814638"/>
            <a:ext cx="6064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Losses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94" name="Rectangle 74"/>
          <p:cNvSpPr>
            <a:spLocks noChangeArrowheads="1"/>
          </p:cNvSpPr>
          <p:nvPr/>
        </p:nvSpPr>
        <p:spPr bwMode="auto">
          <a:xfrm>
            <a:off x="671513" y="3470275"/>
            <a:ext cx="97631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300">
                <a:solidFill>
                  <a:srgbClr val="000000"/>
                </a:solidFill>
              </a:rPr>
              <a:t>Provision from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95" name="Rectangle 75"/>
          <p:cNvSpPr>
            <a:spLocks noChangeArrowheads="1"/>
          </p:cNvSpPr>
          <p:nvPr/>
        </p:nvSpPr>
        <p:spPr bwMode="auto">
          <a:xfrm>
            <a:off x="658813" y="3651250"/>
            <a:ext cx="13176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300">
                <a:solidFill>
                  <a:srgbClr val="000000"/>
                </a:solidFill>
              </a:rPr>
              <a:t>reserve power from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96" name="Rectangle 76"/>
          <p:cNvSpPr>
            <a:spLocks noChangeArrowheads="1"/>
          </p:cNvSpPr>
          <p:nvPr/>
        </p:nvSpPr>
        <p:spPr bwMode="auto">
          <a:xfrm>
            <a:off x="676275" y="3832225"/>
            <a:ext cx="7302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300">
                <a:solidFill>
                  <a:srgbClr val="000000"/>
                </a:solidFill>
              </a:rPr>
              <a:t>generators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797" name="Rectangle 77"/>
          <p:cNvSpPr>
            <a:spLocks noChangeArrowheads="1"/>
          </p:cNvSpPr>
          <p:nvPr/>
        </p:nvSpPr>
        <p:spPr bwMode="auto">
          <a:xfrm>
            <a:off x="6153150" y="2187575"/>
            <a:ext cx="17463" cy="5127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98" name="Rectangle 78"/>
          <p:cNvSpPr>
            <a:spLocks noChangeArrowheads="1"/>
          </p:cNvSpPr>
          <p:nvPr/>
        </p:nvSpPr>
        <p:spPr bwMode="auto">
          <a:xfrm>
            <a:off x="5486400" y="2397125"/>
            <a:ext cx="1422400" cy="8556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799" name="Rectangle 79"/>
          <p:cNvSpPr>
            <a:spLocks noChangeArrowheads="1"/>
          </p:cNvSpPr>
          <p:nvPr/>
        </p:nvSpPr>
        <p:spPr bwMode="auto">
          <a:xfrm>
            <a:off x="5451475" y="2359025"/>
            <a:ext cx="1431925" cy="865188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800" name="Rectangle 80"/>
          <p:cNvSpPr>
            <a:spLocks noChangeArrowheads="1"/>
          </p:cNvSpPr>
          <p:nvPr/>
        </p:nvSpPr>
        <p:spPr bwMode="auto">
          <a:xfrm>
            <a:off x="5451475" y="2359025"/>
            <a:ext cx="1422400" cy="855663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CL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801" name="Rectangle 81"/>
          <p:cNvSpPr>
            <a:spLocks noChangeArrowheads="1"/>
          </p:cNvSpPr>
          <p:nvPr/>
        </p:nvSpPr>
        <p:spPr bwMode="auto">
          <a:xfrm>
            <a:off x="5888038" y="2490788"/>
            <a:ext cx="5778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Black- 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802" name="Rectangle 82"/>
          <p:cNvSpPr>
            <a:spLocks noChangeArrowheads="1"/>
          </p:cNvSpPr>
          <p:nvPr/>
        </p:nvSpPr>
        <p:spPr bwMode="auto">
          <a:xfrm>
            <a:off x="5980113" y="2690813"/>
            <a:ext cx="4016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Start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803" name="Rectangle 83"/>
          <p:cNvSpPr>
            <a:spLocks noChangeArrowheads="1"/>
          </p:cNvSpPr>
          <p:nvPr/>
        </p:nvSpPr>
        <p:spPr bwMode="auto">
          <a:xfrm>
            <a:off x="5756275" y="2890838"/>
            <a:ext cx="8397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1500" b="1">
                <a:solidFill>
                  <a:srgbClr val="000000"/>
                </a:solidFill>
              </a:rPr>
              <a:t>Capability</a:t>
            </a: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14804" name="Rectangle 84"/>
          <p:cNvSpPr>
            <a:spLocks noChangeArrowheads="1"/>
          </p:cNvSpPr>
          <p:nvPr/>
        </p:nvSpPr>
        <p:spPr bwMode="auto">
          <a:xfrm>
            <a:off x="2835275" y="722313"/>
            <a:ext cx="4049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90"/>
                </a:solidFill>
                <a:latin typeface="Comic Sans MS" pitchFamily="66" charset="0"/>
              </a:rPr>
              <a:t>Servicios Complementarios</a:t>
            </a:r>
            <a:endParaRPr lang="de-DE" sz="2400">
              <a:solidFill>
                <a:srgbClr val="000090"/>
              </a:solidFill>
              <a:latin typeface="Comic Sans MS" pitchFamily="66" charset="0"/>
            </a:endParaRPr>
          </a:p>
        </p:txBody>
      </p:sp>
      <p:sp>
        <p:nvSpPr>
          <p:cNvPr id="414805" name="Text Box 85"/>
          <p:cNvSpPr txBox="1">
            <a:spLocks noChangeArrowheads="1"/>
          </p:cNvSpPr>
          <p:nvPr/>
        </p:nvSpPr>
        <p:spPr bwMode="auto">
          <a:xfrm>
            <a:off x="5911850" y="4686300"/>
            <a:ext cx="3433763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1288" indent="-14128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sz="1600">
                <a:solidFill>
                  <a:srgbClr val="000090"/>
                </a:solidFill>
                <a:latin typeface="Comic Sans MS" pitchFamily="66" charset="0"/>
              </a:rPr>
              <a:t>Potencia Reactiva</a:t>
            </a:r>
          </a:p>
          <a:p>
            <a:pPr marL="141288" indent="-14128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sz="1600">
                <a:solidFill>
                  <a:srgbClr val="000090"/>
                </a:solidFill>
                <a:latin typeface="Comic Sans MS" pitchFamily="66" charset="0"/>
              </a:rPr>
              <a:t>Regulación de Frecuencia</a:t>
            </a:r>
          </a:p>
          <a:p>
            <a:pPr marL="141288" indent="-14128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sz="1600">
                <a:solidFill>
                  <a:srgbClr val="000090"/>
                </a:solidFill>
                <a:latin typeface="Comic Sans MS" pitchFamily="66" charset="0"/>
              </a:rPr>
              <a:t>Reserva en Giro</a:t>
            </a:r>
          </a:p>
          <a:p>
            <a:pPr marL="141288" indent="-14128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sz="1600">
                <a:solidFill>
                  <a:srgbClr val="000090"/>
                </a:solidFill>
                <a:latin typeface="Comic Sans MS" pitchFamily="66" charset="0"/>
              </a:rPr>
              <a:t>Reserva Operativa</a:t>
            </a:r>
          </a:p>
          <a:p>
            <a:pPr marL="141288" indent="-14128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sz="1600">
                <a:solidFill>
                  <a:srgbClr val="000090"/>
                </a:solidFill>
                <a:latin typeface="Comic Sans MS" pitchFamily="66" charset="0"/>
              </a:rPr>
              <a:t>Reserva fría</a:t>
            </a:r>
          </a:p>
          <a:p>
            <a:pPr marL="141288" indent="-14128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sz="1600">
                <a:solidFill>
                  <a:srgbClr val="000090"/>
                </a:solidFill>
                <a:latin typeface="Comic Sans MS" pitchFamily="66" charset="0"/>
              </a:rPr>
              <a:t>Capacidad de Almacenamiento</a:t>
            </a:r>
            <a:endParaRPr lang="de-DE" sz="1600"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414808" name="Rectangle 88"/>
          <p:cNvSpPr>
            <a:spLocks noChangeArrowheads="1"/>
          </p:cNvSpPr>
          <p:nvPr/>
        </p:nvSpPr>
        <p:spPr bwMode="auto">
          <a:xfrm>
            <a:off x="582613" y="222250"/>
            <a:ext cx="7737475" cy="3667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Introducción (IV)</a:t>
            </a:r>
          </a:p>
        </p:txBody>
      </p:sp>
      <p:sp>
        <p:nvSpPr>
          <p:cNvPr id="89" name="Rectangle 5"/>
          <p:cNvSpPr>
            <a:spLocks noChangeArrowheads="1"/>
          </p:cNvSpPr>
          <p:nvPr/>
        </p:nvSpPr>
        <p:spPr bwMode="auto">
          <a:xfrm>
            <a:off x="84138" y="6532478"/>
            <a:ext cx="7735887" cy="26686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4. Control de frecuencia carga</a:t>
            </a:r>
          </a:p>
        </p:txBody>
      </p:sp>
    </p:spTree>
    <p:extLst>
      <p:ext uri="{BB962C8B-B14F-4D97-AF65-F5344CB8AC3E}">
        <p14:creationId xmlns:p14="http://schemas.microsoft.com/office/powerpoint/2010/main" val="127292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809" name="Picture 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914400"/>
            <a:ext cx="8991600" cy="53578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415811" name="Rectangle 67"/>
          <p:cNvSpPr>
            <a:spLocks noChangeArrowheads="1"/>
          </p:cNvSpPr>
          <p:nvPr/>
        </p:nvSpPr>
        <p:spPr bwMode="auto">
          <a:xfrm>
            <a:off x="582613" y="222250"/>
            <a:ext cx="7737475" cy="3667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Introducción (V)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4138" y="6532478"/>
            <a:ext cx="7735887" cy="26686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4. Control de frecuencia carga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596886" y="6216387"/>
            <a:ext cx="941582" cy="20531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CCCCFF"/>
              </a:buClr>
              <a:buFont typeface="Symbol" pitchFamily="18" charset="2"/>
              <a:buNone/>
            </a:pPr>
            <a:r>
              <a:rPr lang="es-ES_tradnl" sz="800" dirty="0">
                <a:solidFill>
                  <a:srgbClr val="000000"/>
                </a:solidFill>
                <a:latin typeface="Comic Sans MS" pitchFamily="66" charset="0"/>
              </a:rPr>
              <a:t>Fuente: UNIDO</a:t>
            </a:r>
          </a:p>
        </p:txBody>
      </p:sp>
    </p:spTree>
    <p:extLst>
      <p:ext uri="{BB962C8B-B14F-4D97-AF65-F5344CB8AC3E}">
        <p14:creationId xmlns:p14="http://schemas.microsoft.com/office/powerpoint/2010/main" val="18056828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ChangeArrowheads="1"/>
          </p:cNvSpPr>
          <p:nvPr/>
        </p:nvSpPr>
        <p:spPr bwMode="auto">
          <a:xfrm>
            <a:off x="582613" y="222250"/>
            <a:ext cx="7737475" cy="3667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Introducción (VI)</a:t>
            </a:r>
          </a:p>
        </p:txBody>
      </p:sp>
      <p:sp>
        <p:nvSpPr>
          <p:cNvPr id="413699" name="Text Box 3"/>
          <p:cNvSpPr txBox="1">
            <a:spLocks noChangeArrowheads="1"/>
          </p:cNvSpPr>
          <p:nvPr/>
        </p:nvSpPr>
        <p:spPr bwMode="auto">
          <a:xfrm>
            <a:off x="0" y="1219200"/>
            <a:ext cx="8572500" cy="393700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defTabSz="2873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287338" algn="l"/>
              </a:tabLst>
            </a:pPr>
            <a:r>
              <a:rPr lang="de-DE" b="1">
                <a:solidFill>
                  <a:srgbClr val="A50021"/>
                </a:solidFill>
                <a:latin typeface="Comic Sans MS" pitchFamily="66" charset="0"/>
              </a:rPr>
              <a:t>Características del análisis de Control de Frecuencia </a:t>
            </a:r>
          </a:p>
        </p:txBody>
      </p:sp>
      <p:sp>
        <p:nvSpPr>
          <p:cNvPr id="413700" name="Text Box 4"/>
          <p:cNvSpPr txBox="1">
            <a:spLocks noChangeArrowheads="1"/>
          </p:cNvSpPr>
          <p:nvPr/>
        </p:nvSpPr>
        <p:spPr bwMode="auto">
          <a:xfrm>
            <a:off x="7938" y="1739900"/>
            <a:ext cx="8783637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5250" indent="-952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Aprovechamiento de desacoplamiento natural entre potencia activa y módulo de tensión; y Potencia reactiva y frecuencia,</a:t>
            </a:r>
          </a:p>
          <a:p>
            <a:pPr marL="95250" indent="-952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90"/>
              </a:solidFill>
              <a:latin typeface="Comic Sans MS" pitchFamily="66" charset="0"/>
            </a:endParaRPr>
          </a:p>
          <a:p>
            <a:pPr marL="95250" indent="-952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Necesidad de modelo matemático del sistema: generador, consumo, potencia mecánica, control de velocidad,</a:t>
            </a:r>
          </a:p>
          <a:p>
            <a:pPr marL="95250" indent="-952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de-DE">
              <a:solidFill>
                <a:srgbClr val="000090"/>
              </a:solidFill>
              <a:latin typeface="Comic Sans MS" pitchFamily="66" charset="0"/>
            </a:endParaRPr>
          </a:p>
          <a:p>
            <a:pPr marL="95250" indent="-952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Enfasis en modelos de control automático,</a:t>
            </a:r>
          </a:p>
          <a:p>
            <a:pPr marL="95250" indent="-952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de-DE">
              <a:solidFill>
                <a:srgbClr val="000090"/>
              </a:solidFill>
              <a:latin typeface="Comic Sans MS" pitchFamily="66" charset="0"/>
            </a:endParaRPr>
          </a:p>
          <a:p>
            <a:pPr marL="95250" indent="-952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>
                <a:solidFill>
                  <a:srgbClr val="000090"/>
                </a:solidFill>
                <a:latin typeface="Comic Sans MS" pitchFamily="66" charset="0"/>
              </a:rPr>
              <a:t> Uso de modelos de simulación en línea interactuando con sistemas SCADA.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4138" y="6532478"/>
            <a:ext cx="7735887" cy="26686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4. Control de frecuencia carga</a:t>
            </a:r>
          </a:p>
        </p:txBody>
      </p:sp>
    </p:spTree>
    <p:extLst>
      <p:ext uri="{BB962C8B-B14F-4D97-AF65-F5344CB8AC3E}">
        <p14:creationId xmlns:p14="http://schemas.microsoft.com/office/powerpoint/2010/main" val="311225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ChangeArrowheads="1"/>
          </p:cNvSpPr>
          <p:nvPr/>
        </p:nvSpPr>
        <p:spPr bwMode="auto">
          <a:xfrm>
            <a:off x="582613" y="177800"/>
            <a:ext cx="7737475" cy="4572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r>
              <a:rPr lang="de-DE" sz="1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Modelo General (I)</a:t>
            </a:r>
          </a:p>
        </p:txBody>
      </p:sp>
      <p:sp>
        <p:nvSpPr>
          <p:cNvPr id="408579" name="Text Box 3"/>
          <p:cNvSpPr txBox="1">
            <a:spLocks noChangeArrowheads="1"/>
          </p:cNvSpPr>
          <p:nvPr/>
        </p:nvSpPr>
        <p:spPr bwMode="auto">
          <a:xfrm>
            <a:off x="6161088" y="1190625"/>
            <a:ext cx="2128837" cy="996950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defTabSz="287338" eaLnBrk="0" hangingPunct="0">
              <a:lnSpc>
                <a:spcPct val="110000"/>
              </a:lnSpc>
              <a:tabLst>
                <a:tab pos="287338" algn="l"/>
              </a:tabLst>
            </a:pPr>
            <a:r>
              <a:rPr lang="de-DE" sz="1800" b="1">
                <a:solidFill>
                  <a:srgbClr val="A50021"/>
                </a:solidFill>
                <a:latin typeface="Comic Sans MS" pitchFamily="66" charset="0"/>
              </a:rPr>
              <a:t>Modelo esquemático de un sistema de control </a:t>
            </a:r>
          </a:p>
        </p:txBody>
      </p:sp>
      <p:pic>
        <p:nvPicPr>
          <p:cNvPr id="408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513" y="785813"/>
            <a:ext cx="5132387" cy="34274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sp>
        <p:nvSpPr>
          <p:cNvPr id="408581" name="Text Box 5"/>
          <p:cNvSpPr txBox="1">
            <a:spLocks noChangeArrowheads="1"/>
          </p:cNvSpPr>
          <p:nvPr/>
        </p:nvSpPr>
        <p:spPr bwMode="auto">
          <a:xfrm>
            <a:off x="2170113" y="1125538"/>
            <a:ext cx="1069975" cy="2571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Excitación</a:t>
            </a:r>
          </a:p>
        </p:txBody>
      </p:sp>
      <p:sp>
        <p:nvSpPr>
          <p:cNvPr id="408582" name="Text Box 6"/>
          <p:cNvSpPr txBox="1">
            <a:spLocks noChangeArrowheads="1"/>
          </p:cNvSpPr>
          <p:nvPr/>
        </p:nvSpPr>
        <p:spPr bwMode="auto">
          <a:xfrm>
            <a:off x="3465513" y="1065213"/>
            <a:ext cx="1670050" cy="38576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Reg. automático</a:t>
            </a:r>
          </a:p>
          <a:p>
            <a:pPr algn="ctr" eaLnBrk="0" hangingPunct="0">
              <a:lnSpc>
                <a:spcPct val="3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de voltaje</a:t>
            </a:r>
          </a:p>
        </p:txBody>
      </p:sp>
      <p:sp>
        <p:nvSpPr>
          <p:cNvPr id="408583" name="Text Box 7"/>
          <p:cNvSpPr txBox="1">
            <a:spLocks noChangeArrowheads="1"/>
          </p:cNvSpPr>
          <p:nvPr/>
        </p:nvSpPr>
        <p:spPr bwMode="auto">
          <a:xfrm>
            <a:off x="3429000" y="1793875"/>
            <a:ext cx="1671638" cy="2952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3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Sensor de</a:t>
            </a:r>
          </a:p>
          <a:p>
            <a:pPr algn="ctr" eaLnBrk="0" hangingPunct="0">
              <a:lnSpc>
                <a:spcPct val="3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voltaje</a:t>
            </a:r>
          </a:p>
        </p:txBody>
      </p:sp>
      <p:sp>
        <p:nvSpPr>
          <p:cNvPr id="408584" name="Text Box 8"/>
          <p:cNvSpPr txBox="1">
            <a:spLocks noChangeArrowheads="1"/>
          </p:cNvSpPr>
          <p:nvPr/>
        </p:nvSpPr>
        <p:spPr bwMode="auto">
          <a:xfrm>
            <a:off x="1885950" y="1847850"/>
            <a:ext cx="1670050" cy="1651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4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Campo</a:t>
            </a:r>
          </a:p>
        </p:txBody>
      </p:sp>
      <p:sp>
        <p:nvSpPr>
          <p:cNvPr id="408585" name="Text Box 9"/>
          <p:cNvSpPr txBox="1">
            <a:spLocks noChangeArrowheads="1"/>
          </p:cNvSpPr>
          <p:nvPr/>
        </p:nvSpPr>
        <p:spPr bwMode="auto">
          <a:xfrm>
            <a:off x="514350" y="2530475"/>
            <a:ext cx="1670050" cy="1651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4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Turbina</a:t>
            </a:r>
          </a:p>
        </p:txBody>
      </p:sp>
      <p:sp>
        <p:nvSpPr>
          <p:cNvPr id="408586" name="Text Box 10"/>
          <p:cNvSpPr txBox="1">
            <a:spLocks noChangeArrowheads="1"/>
          </p:cNvSpPr>
          <p:nvPr/>
        </p:nvSpPr>
        <p:spPr bwMode="auto">
          <a:xfrm>
            <a:off x="-373063" y="2182813"/>
            <a:ext cx="1670051" cy="1651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4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Vapor</a:t>
            </a:r>
          </a:p>
        </p:txBody>
      </p:sp>
      <p:sp>
        <p:nvSpPr>
          <p:cNvPr id="408587" name="Text Box 11"/>
          <p:cNvSpPr txBox="1">
            <a:spLocks noChangeArrowheads="1"/>
          </p:cNvSpPr>
          <p:nvPr/>
        </p:nvSpPr>
        <p:spPr bwMode="auto">
          <a:xfrm>
            <a:off x="-155575" y="3303588"/>
            <a:ext cx="1670050" cy="3302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4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Mec. Control </a:t>
            </a:r>
          </a:p>
          <a:p>
            <a:pPr algn="ctr" eaLnBrk="0" hangingPunct="0">
              <a:lnSpc>
                <a:spcPct val="4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de Válvulas</a:t>
            </a:r>
          </a:p>
        </p:txBody>
      </p:sp>
      <p:sp>
        <p:nvSpPr>
          <p:cNvPr id="408588" name="Text Box 12"/>
          <p:cNvSpPr txBox="1">
            <a:spLocks noChangeArrowheads="1"/>
          </p:cNvSpPr>
          <p:nvPr/>
        </p:nvSpPr>
        <p:spPr bwMode="auto">
          <a:xfrm>
            <a:off x="1193800" y="3787775"/>
            <a:ext cx="1670050" cy="2952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3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Control</a:t>
            </a:r>
          </a:p>
          <a:p>
            <a:pPr algn="ctr" eaLnBrk="0" hangingPunct="0">
              <a:lnSpc>
                <a:spcPct val="3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Frec. Carga</a:t>
            </a:r>
          </a:p>
        </p:txBody>
      </p:sp>
      <p:sp>
        <p:nvSpPr>
          <p:cNvPr id="408589" name="Text Box 13"/>
          <p:cNvSpPr txBox="1">
            <a:spLocks noChangeArrowheads="1"/>
          </p:cNvSpPr>
          <p:nvPr/>
        </p:nvSpPr>
        <p:spPr bwMode="auto">
          <a:xfrm>
            <a:off x="2560638" y="3781425"/>
            <a:ext cx="1670050" cy="3302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4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Sensor de</a:t>
            </a:r>
          </a:p>
          <a:p>
            <a:pPr algn="ctr" eaLnBrk="0" hangingPunct="0">
              <a:lnSpc>
                <a:spcPct val="4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Frec.</a:t>
            </a:r>
          </a:p>
        </p:txBody>
      </p:sp>
      <p:pic>
        <p:nvPicPr>
          <p:cNvPr id="408590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213" y="4230688"/>
            <a:ext cx="5140325" cy="21145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sp>
        <p:nvSpPr>
          <p:cNvPr id="408591" name="AutoShape 15"/>
          <p:cNvSpPr>
            <a:spLocks noChangeArrowheads="1"/>
          </p:cNvSpPr>
          <p:nvPr/>
        </p:nvSpPr>
        <p:spPr bwMode="auto">
          <a:xfrm rot="5400000">
            <a:off x="4752182" y="4080669"/>
            <a:ext cx="552450" cy="280987"/>
          </a:xfrm>
          <a:prstGeom prst="rightArrow">
            <a:avLst>
              <a:gd name="adj1" fmla="val 50000"/>
              <a:gd name="adj2" fmla="val 49153"/>
            </a:avLst>
          </a:prstGeom>
          <a:solidFill>
            <a:srgbClr val="FFFF99"/>
          </a:solidFill>
          <a:ln w="3175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endParaRPr lang="es-CL"/>
          </a:p>
        </p:txBody>
      </p:sp>
      <p:sp>
        <p:nvSpPr>
          <p:cNvPr id="408592" name="Text Box 16"/>
          <p:cNvSpPr txBox="1">
            <a:spLocks noChangeArrowheads="1"/>
          </p:cNvSpPr>
          <p:nvPr/>
        </p:nvSpPr>
        <p:spPr bwMode="auto">
          <a:xfrm>
            <a:off x="3314700" y="5429250"/>
            <a:ext cx="1671638" cy="3683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5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Masas rotatorias</a:t>
            </a:r>
          </a:p>
          <a:p>
            <a:pPr algn="ctr" eaLnBrk="0" hangingPunct="0">
              <a:lnSpc>
                <a:spcPct val="5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y carga</a:t>
            </a:r>
          </a:p>
        </p:txBody>
      </p:sp>
      <p:sp>
        <p:nvSpPr>
          <p:cNvPr id="408593" name="Text Box 17"/>
          <p:cNvSpPr txBox="1">
            <a:spLocks noChangeArrowheads="1"/>
          </p:cNvSpPr>
          <p:nvPr/>
        </p:nvSpPr>
        <p:spPr bwMode="auto">
          <a:xfrm>
            <a:off x="1808163" y="5434013"/>
            <a:ext cx="1670050" cy="1651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4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Turbina</a:t>
            </a:r>
          </a:p>
        </p:txBody>
      </p:sp>
      <p:sp>
        <p:nvSpPr>
          <p:cNvPr id="408594" name="Text Box 18"/>
          <p:cNvSpPr txBox="1">
            <a:spLocks noChangeArrowheads="1"/>
          </p:cNvSpPr>
          <p:nvPr/>
        </p:nvSpPr>
        <p:spPr bwMode="auto">
          <a:xfrm>
            <a:off x="981075" y="5522913"/>
            <a:ext cx="1670050" cy="4603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5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Sistema de </a:t>
            </a:r>
          </a:p>
          <a:p>
            <a:pPr algn="ctr" eaLnBrk="0" hangingPunct="0">
              <a:lnSpc>
                <a:spcPct val="5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200">
                <a:solidFill>
                  <a:srgbClr val="000090"/>
                </a:solidFill>
                <a:latin typeface="Arial Black" pitchFamily="34" charset="0"/>
              </a:rPr>
              <a:t>control de velocidad</a:t>
            </a:r>
          </a:p>
        </p:txBody>
      </p:sp>
      <p:pic>
        <p:nvPicPr>
          <p:cNvPr id="408595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3413" y="4462463"/>
            <a:ext cx="3311525" cy="15351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sp>
        <p:nvSpPr>
          <p:cNvPr id="408596" name="Text Box 20"/>
          <p:cNvSpPr txBox="1">
            <a:spLocks noChangeArrowheads="1"/>
          </p:cNvSpPr>
          <p:nvPr/>
        </p:nvSpPr>
        <p:spPr bwMode="auto">
          <a:xfrm>
            <a:off x="5929313" y="6051550"/>
            <a:ext cx="2914650" cy="2190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400">
                <a:solidFill>
                  <a:srgbClr val="000090"/>
                </a:solidFill>
                <a:latin typeface="Comic Sans MS" pitchFamily="66" charset="0"/>
              </a:rPr>
              <a:t>Desviación de frecuencia</a:t>
            </a:r>
          </a:p>
        </p:txBody>
      </p:sp>
      <p:sp>
        <p:nvSpPr>
          <p:cNvPr id="408597" name="AutoShape 21"/>
          <p:cNvSpPr>
            <a:spLocks noChangeArrowheads="1"/>
          </p:cNvSpPr>
          <p:nvPr/>
        </p:nvSpPr>
        <p:spPr bwMode="auto">
          <a:xfrm>
            <a:off x="5127625" y="5035550"/>
            <a:ext cx="511175" cy="304800"/>
          </a:xfrm>
          <a:prstGeom prst="rightArrow">
            <a:avLst>
              <a:gd name="adj1" fmla="val 50000"/>
              <a:gd name="adj2" fmla="val 41927"/>
            </a:avLst>
          </a:prstGeom>
          <a:solidFill>
            <a:srgbClr val="FFFF99"/>
          </a:solidFill>
          <a:ln w="317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endParaRPr lang="es-CL"/>
          </a:p>
        </p:txBody>
      </p:sp>
      <p:sp>
        <p:nvSpPr>
          <p:cNvPr id="408598" name="Text Box 22"/>
          <p:cNvSpPr txBox="1">
            <a:spLocks noChangeArrowheads="1"/>
          </p:cNvSpPr>
          <p:nvPr/>
        </p:nvSpPr>
        <p:spPr bwMode="auto">
          <a:xfrm>
            <a:off x="7123113" y="6218238"/>
            <a:ext cx="1889125" cy="2016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800">
                <a:latin typeface="Comic Sans MS" pitchFamily="66" charset="0"/>
              </a:rPr>
              <a:t>Fuente: Power System Analysis, Saadat</a:t>
            </a:r>
          </a:p>
        </p:txBody>
      </p:sp>
      <p:sp>
        <p:nvSpPr>
          <p:cNvPr id="408600" name="Freeform 24"/>
          <p:cNvSpPr>
            <a:spLocks/>
          </p:cNvSpPr>
          <p:nvPr/>
        </p:nvSpPr>
        <p:spPr bwMode="auto">
          <a:xfrm>
            <a:off x="0" y="1905000"/>
            <a:ext cx="4154488" cy="2320925"/>
          </a:xfrm>
          <a:custGeom>
            <a:avLst/>
            <a:gdLst/>
            <a:ahLst/>
            <a:cxnLst>
              <a:cxn ang="0">
                <a:pos x="1457" y="659"/>
              </a:cxn>
              <a:cxn ang="0">
                <a:pos x="1481" y="189"/>
              </a:cxn>
              <a:cxn ang="0">
                <a:pos x="1133" y="35"/>
              </a:cxn>
              <a:cxn ang="0">
                <a:pos x="322" y="51"/>
              </a:cxn>
              <a:cxn ang="0">
                <a:pos x="46" y="343"/>
              </a:cxn>
              <a:cxn ang="0">
                <a:pos x="46" y="691"/>
              </a:cxn>
              <a:cxn ang="0">
                <a:pos x="257" y="1105"/>
              </a:cxn>
              <a:cxn ang="0">
                <a:pos x="606" y="1251"/>
              </a:cxn>
              <a:cxn ang="0">
                <a:pos x="2114" y="1299"/>
              </a:cxn>
              <a:cxn ang="0">
                <a:pos x="2649" y="1234"/>
              </a:cxn>
              <a:cxn ang="0">
                <a:pos x="2706" y="1056"/>
              </a:cxn>
              <a:cxn ang="0">
                <a:pos x="2373" y="878"/>
              </a:cxn>
              <a:cxn ang="0">
                <a:pos x="1773" y="797"/>
              </a:cxn>
              <a:cxn ang="0">
                <a:pos x="1489" y="740"/>
              </a:cxn>
              <a:cxn ang="0">
                <a:pos x="1360" y="659"/>
              </a:cxn>
              <a:cxn ang="0">
                <a:pos x="1408" y="464"/>
              </a:cxn>
              <a:cxn ang="0">
                <a:pos x="1530" y="456"/>
              </a:cxn>
              <a:cxn ang="0">
                <a:pos x="1652" y="440"/>
              </a:cxn>
            </a:cxnLst>
            <a:rect l="0" t="0" r="r" b="b"/>
            <a:pathLst>
              <a:path w="2752" h="1302">
                <a:moveTo>
                  <a:pt x="1457" y="659"/>
                </a:moveTo>
                <a:cubicBezTo>
                  <a:pt x="1461" y="581"/>
                  <a:pt x="1535" y="293"/>
                  <a:pt x="1481" y="189"/>
                </a:cubicBezTo>
                <a:cubicBezTo>
                  <a:pt x="1427" y="85"/>
                  <a:pt x="1326" y="58"/>
                  <a:pt x="1133" y="35"/>
                </a:cubicBezTo>
                <a:cubicBezTo>
                  <a:pt x="940" y="12"/>
                  <a:pt x="503" y="0"/>
                  <a:pt x="322" y="51"/>
                </a:cubicBezTo>
                <a:cubicBezTo>
                  <a:pt x="141" y="102"/>
                  <a:pt x="92" y="236"/>
                  <a:pt x="46" y="343"/>
                </a:cubicBezTo>
                <a:cubicBezTo>
                  <a:pt x="0" y="450"/>
                  <a:pt x="11" y="564"/>
                  <a:pt x="46" y="691"/>
                </a:cubicBezTo>
                <a:cubicBezTo>
                  <a:pt x="81" y="818"/>
                  <a:pt x="164" y="1012"/>
                  <a:pt x="257" y="1105"/>
                </a:cubicBezTo>
                <a:cubicBezTo>
                  <a:pt x="350" y="1198"/>
                  <a:pt x="297" y="1219"/>
                  <a:pt x="606" y="1251"/>
                </a:cubicBezTo>
                <a:cubicBezTo>
                  <a:pt x="915" y="1283"/>
                  <a:pt x="1774" y="1302"/>
                  <a:pt x="2114" y="1299"/>
                </a:cubicBezTo>
                <a:cubicBezTo>
                  <a:pt x="2454" y="1296"/>
                  <a:pt x="2550" y="1275"/>
                  <a:pt x="2649" y="1234"/>
                </a:cubicBezTo>
                <a:cubicBezTo>
                  <a:pt x="2748" y="1193"/>
                  <a:pt x="2752" y="1115"/>
                  <a:pt x="2706" y="1056"/>
                </a:cubicBezTo>
                <a:cubicBezTo>
                  <a:pt x="2660" y="997"/>
                  <a:pt x="2528" y="921"/>
                  <a:pt x="2373" y="878"/>
                </a:cubicBezTo>
                <a:cubicBezTo>
                  <a:pt x="2218" y="835"/>
                  <a:pt x="1920" y="820"/>
                  <a:pt x="1773" y="797"/>
                </a:cubicBezTo>
                <a:cubicBezTo>
                  <a:pt x="1626" y="774"/>
                  <a:pt x="1558" y="763"/>
                  <a:pt x="1489" y="740"/>
                </a:cubicBezTo>
                <a:cubicBezTo>
                  <a:pt x="1420" y="717"/>
                  <a:pt x="1373" y="705"/>
                  <a:pt x="1360" y="659"/>
                </a:cubicBezTo>
                <a:cubicBezTo>
                  <a:pt x="1347" y="613"/>
                  <a:pt x="1380" y="498"/>
                  <a:pt x="1408" y="464"/>
                </a:cubicBezTo>
                <a:cubicBezTo>
                  <a:pt x="1436" y="430"/>
                  <a:pt x="1489" y="460"/>
                  <a:pt x="1530" y="456"/>
                </a:cubicBezTo>
                <a:cubicBezTo>
                  <a:pt x="1571" y="452"/>
                  <a:pt x="1627" y="443"/>
                  <a:pt x="1652" y="44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es-CL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5454650" y="2936875"/>
            <a:ext cx="2740025" cy="1000125"/>
            <a:chOff x="3722" y="1850"/>
            <a:chExt cx="1870" cy="630"/>
          </a:xfrm>
        </p:grpSpPr>
        <p:sp>
          <p:nvSpPr>
            <p:cNvPr id="408602" name="AutoShape 26"/>
            <p:cNvSpPr>
              <a:spLocks noChangeArrowheads="1"/>
            </p:cNvSpPr>
            <p:nvPr/>
          </p:nvSpPr>
          <p:spPr bwMode="auto">
            <a:xfrm>
              <a:off x="3722" y="2100"/>
              <a:ext cx="348" cy="192"/>
            </a:xfrm>
            <a:prstGeom prst="rightArrow">
              <a:avLst>
                <a:gd name="adj1" fmla="val 50000"/>
                <a:gd name="adj2" fmla="val 45313"/>
              </a:avLst>
            </a:prstGeom>
            <a:solidFill>
              <a:schemeClr val="accent2"/>
            </a:solidFill>
            <a:ln w="317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endParaRPr lang="es-CL"/>
            </a:p>
          </p:txBody>
        </p:sp>
        <p:sp>
          <p:nvSpPr>
            <p:cNvPr id="408603" name="Text Box 27"/>
            <p:cNvSpPr txBox="1">
              <a:spLocks noChangeArrowheads="1"/>
            </p:cNvSpPr>
            <p:nvPr/>
          </p:nvSpPr>
          <p:spPr bwMode="auto">
            <a:xfrm>
              <a:off x="4139" y="1850"/>
              <a:ext cx="1453" cy="630"/>
            </a:xfrm>
            <a:prstGeom prst="rect">
              <a:avLst/>
            </a:prstGeom>
            <a:noFill/>
            <a:ln w="3175">
              <a:solidFill>
                <a:srgbClr val="000090"/>
              </a:solidFill>
              <a:miter lim="800000"/>
              <a:headEnd/>
              <a:tailEnd type="none" w="sm" len="sm"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pPr algn="ctr" defTabSz="287338" eaLnBrk="0" hangingPunct="0">
                <a:lnSpc>
                  <a:spcPct val="110000"/>
                </a:lnSpc>
                <a:tabLst>
                  <a:tab pos="287338" algn="l"/>
                </a:tabLst>
              </a:pPr>
              <a:r>
                <a:rPr lang="de-DE" sz="1800" b="1">
                  <a:solidFill>
                    <a:srgbClr val="000090"/>
                  </a:solidFill>
                  <a:latin typeface="Comic Sans MS" pitchFamily="66" charset="0"/>
                </a:rPr>
                <a:t>Necesidad de Modelo</a:t>
              </a:r>
            </a:p>
            <a:p>
              <a:pPr algn="ctr" defTabSz="287338" eaLnBrk="0" hangingPunct="0">
                <a:lnSpc>
                  <a:spcPct val="110000"/>
                </a:lnSpc>
                <a:tabLst>
                  <a:tab pos="287338" algn="l"/>
                </a:tabLst>
              </a:pPr>
              <a:r>
                <a:rPr lang="de-DE" sz="1800" b="1">
                  <a:solidFill>
                    <a:srgbClr val="000090"/>
                  </a:solidFill>
                  <a:latin typeface="Comic Sans MS" pitchFamily="66" charset="0"/>
                </a:rPr>
                <a:t>del Sistema </a:t>
              </a:r>
            </a:p>
          </p:txBody>
        </p:sp>
      </p:grp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84138" y="6532478"/>
            <a:ext cx="7735887" cy="26686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4. </a:t>
            </a:r>
            <a:r>
              <a:rPr lang="de-DE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Control de frecuencia carga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60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582613" y="177800"/>
            <a:ext cx="7737475" cy="4572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r>
              <a:rPr lang="de-DE" sz="1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Modelo General (II)</a:t>
            </a:r>
          </a:p>
        </p:txBody>
      </p:sp>
      <p:sp>
        <p:nvSpPr>
          <p:cNvPr id="409603" name="Text Box 3"/>
          <p:cNvSpPr txBox="1">
            <a:spLocks noChangeArrowheads="1"/>
          </p:cNvSpPr>
          <p:nvPr/>
        </p:nvSpPr>
        <p:spPr bwMode="auto">
          <a:xfrm>
            <a:off x="7123113" y="6218238"/>
            <a:ext cx="1889125" cy="2016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800">
                <a:latin typeface="Comic Sans MS" pitchFamily="66" charset="0"/>
              </a:rPr>
              <a:t>Fuente: Power System Analysis, Saadat</a:t>
            </a:r>
          </a:p>
        </p:txBody>
      </p:sp>
      <p:sp>
        <p:nvSpPr>
          <p:cNvPr id="409604" name="Rectangle 4"/>
          <p:cNvSpPr>
            <a:spLocks noChangeArrowheads="1"/>
          </p:cNvSpPr>
          <p:nvPr/>
        </p:nvSpPr>
        <p:spPr bwMode="auto">
          <a:xfrm>
            <a:off x="84138" y="6513513"/>
            <a:ext cx="7735887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de-DE" sz="1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8. Control de frecuencia carga</a:t>
            </a:r>
          </a:p>
        </p:txBody>
      </p:sp>
      <p:sp>
        <p:nvSpPr>
          <p:cNvPr id="409605" name="Rectangle 5"/>
          <p:cNvSpPr>
            <a:spLocks noChangeArrowheads="1"/>
          </p:cNvSpPr>
          <p:nvPr/>
        </p:nvSpPr>
        <p:spPr bwMode="auto">
          <a:xfrm>
            <a:off x="2747963" y="1982788"/>
            <a:ext cx="3644900" cy="1054100"/>
          </a:xfrm>
          <a:prstGeom prst="rect">
            <a:avLst/>
          </a:prstGeom>
          <a:solidFill>
            <a:srgbClr val="FFFF99"/>
          </a:solidFill>
          <a:ln w="317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>
            <a:spAutoFit/>
          </a:bodyPr>
          <a:lstStyle/>
          <a:p>
            <a:endParaRPr lang="es-CL"/>
          </a:p>
        </p:txBody>
      </p:sp>
      <p:sp>
        <p:nvSpPr>
          <p:cNvPr id="409606" name="Text Box 6"/>
          <p:cNvSpPr txBox="1">
            <a:spLocks noChangeArrowheads="1"/>
          </p:cNvSpPr>
          <p:nvPr/>
        </p:nvSpPr>
        <p:spPr bwMode="auto">
          <a:xfrm>
            <a:off x="141288" y="863600"/>
            <a:ext cx="2647950" cy="5556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defTabSz="287338" eaLnBrk="0" hangingPunct="0">
              <a:lnSpc>
                <a:spcPct val="80000"/>
              </a:lnSpc>
              <a:tabLst>
                <a:tab pos="287338" algn="l"/>
              </a:tabLst>
            </a:pPr>
            <a:r>
              <a:rPr lang="de-DE" sz="2000" b="1">
                <a:solidFill>
                  <a:srgbClr val="000090"/>
                </a:solidFill>
                <a:latin typeface="Comic Sans MS" pitchFamily="66" charset="0"/>
              </a:rPr>
              <a:t>Modelo del Generador</a:t>
            </a:r>
          </a:p>
          <a:p>
            <a:pPr defTabSz="287338" eaLnBrk="0" hangingPunct="0">
              <a:lnSpc>
                <a:spcPct val="80000"/>
              </a:lnSpc>
              <a:tabLst>
                <a:tab pos="287338" algn="l"/>
              </a:tabLst>
            </a:pPr>
            <a:endParaRPr lang="de-DE" sz="1800" b="1">
              <a:latin typeface="Comic Sans MS" pitchFamily="66" charset="0"/>
            </a:endParaRPr>
          </a:p>
        </p:txBody>
      </p:sp>
      <p:sp>
        <p:nvSpPr>
          <p:cNvPr id="409607" name="Text Box 7"/>
          <p:cNvSpPr txBox="1">
            <a:spLocks noChangeArrowheads="1"/>
          </p:cNvSpPr>
          <p:nvPr/>
        </p:nvSpPr>
        <p:spPr bwMode="auto">
          <a:xfrm>
            <a:off x="2332038" y="1358900"/>
            <a:ext cx="4538662" cy="5810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defTabSz="287338" eaLnBrk="0" hangingPunct="0">
              <a:tabLst>
                <a:tab pos="287338" algn="l"/>
              </a:tabLst>
            </a:pPr>
            <a:r>
              <a:rPr lang="de-DE" sz="1600" b="1">
                <a:solidFill>
                  <a:srgbClr val="A50021"/>
                </a:solidFill>
                <a:latin typeface="Comic Sans MS" pitchFamily="66" charset="0"/>
              </a:rPr>
              <a:t>Ecuación de oscilación de máquina sincrónica</a:t>
            </a:r>
          </a:p>
          <a:p>
            <a:pPr algn="ctr" defTabSz="287338" eaLnBrk="0" hangingPunct="0">
              <a:tabLst>
                <a:tab pos="287338" algn="l"/>
              </a:tabLst>
            </a:pPr>
            <a:r>
              <a:rPr lang="de-DE" sz="1600" b="1">
                <a:solidFill>
                  <a:srgbClr val="A50021"/>
                </a:solidFill>
                <a:latin typeface="Comic Sans MS" pitchFamily="66" charset="0"/>
              </a:rPr>
              <a:t>para pequeñas perturbaciones</a:t>
            </a:r>
          </a:p>
        </p:txBody>
      </p:sp>
      <p:graphicFrame>
        <p:nvGraphicFramePr>
          <p:cNvPr id="409608" name="Object 8"/>
          <p:cNvGraphicFramePr>
            <a:graphicFrameLocks noChangeAspect="1"/>
          </p:cNvGraphicFramePr>
          <p:nvPr/>
        </p:nvGraphicFramePr>
        <p:xfrm>
          <a:off x="2881313" y="2039938"/>
          <a:ext cx="3421062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cuación" r:id="rId3" imgW="1778000" imgH="457200" progId="Equation.3">
                  <p:embed/>
                </p:oleObj>
              </mc:Choice>
              <mc:Fallback>
                <p:oleObj name="Ecuación" r:id="rId3" imgW="17780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1313" y="2039938"/>
                        <a:ext cx="3421062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8F8F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tx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09" name="AutoShape 9"/>
          <p:cNvSpPr>
            <a:spLocks noChangeArrowheads="1"/>
          </p:cNvSpPr>
          <p:nvPr/>
        </p:nvSpPr>
        <p:spPr bwMode="auto">
          <a:xfrm rot="5400000">
            <a:off x="4272757" y="3337719"/>
            <a:ext cx="552450" cy="280987"/>
          </a:xfrm>
          <a:prstGeom prst="rightArrow">
            <a:avLst>
              <a:gd name="adj1" fmla="val 50000"/>
              <a:gd name="adj2" fmla="val 49153"/>
            </a:avLst>
          </a:prstGeom>
          <a:solidFill>
            <a:srgbClr val="FFFF99"/>
          </a:solidFill>
          <a:ln w="3175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endParaRPr lang="es-CL"/>
          </a:p>
        </p:txBody>
      </p:sp>
      <p:sp>
        <p:nvSpPr>
          <p:cNvPr id="409610" name="Rectangle 10"/>
          <p:cNvSpPr>
            <a:spLocks noChangeArrowheads="1"/>
          </p:cNvSpPr>
          <p:nvPr/>
        </p:nvSpPr>
        <p:spPr bwMode="auto">
          <a:xfrm>
            <a:off x="2286000" y="3822700"/>
            <a:ext cx="4648200" cy="1054100"/>
          </a:xfrm>
          <a:prstGeom prst="rect">
            <a:avLst/>
          </a:prstGeom>
          <a:solidFill>
            <a:srgbClr val="FFFF99"/>
          </a:solidFill>
          <a:ln w="317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>
            <a:spAutoFit/>
          </a:bodyPr>
          <a:lstStyle/>
          <a:p>
            <a:endParaRPr lang="es-CL"/>
          </a:p>
        </p:txBody>
      </p:sp>
      <p:graphicFrame>
        <p:nvGraphicFramePr>
          <p:cNvPr id="409611" name="Object 11"/>
          <p:cNvGraphicFramePr>
            <a:graphicFrameLocks noChangeAspect="1"/>
          </p:cNvGraphicFramePr>
          <p:nvPr/>
        </p:nvGraphicFramePr>
        <p:xfrm>
          <a:off x="2438400" y="3948113"/>
          <a:ext cx="43434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cuación" r:id="rId5" imgW="1866090" imgH="393529" progId="Equation.3">
                  <p:embed/>
                </p:oleObj>
              </mc:Choice>
              <mc:Fallback>
                <p:oleObj name="Ecuación" r:id="rId5" imgW="1866090" imgH="39352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948113"/>
                        <a:ext cx="4343400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8F8F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tx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12" name="Text Box 12"/>
          <p:cNvSpPr txBox="1">
            <a:spLocks noChangeArrowheads="1"/>
          </p:cNvSpPr>
          <p:nvPr/>
        </p:nvSpPr>
        <p:spPr bwMode="auto">
          <a:xfrm>
            <a:off x="4845050" y="3359150"/>
            <a:ext cx="3063875" cy="336550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defTabSz="287338" eaLnBrk="0" hangingPunct="0">
              <a:tabLst>
                <a:tab pos="287338" algn="l"/>
              </a:tabLst>
            </a:pPr>
            <a:r>
              <a:rPr lang="de-DE" sz="1600" b="1">
                <a:solidFill>
                  <a:srgbClr val="000090"/>
                </a:solidFill>
                <a:latin typeface="Comic Sans MS" pitchFamily="66" charset="0"/>
              </a:rPr>
              <a:t>Cambio de variable + Laplace</a:t>
            </a:r>
          </a:p>
        </p:txBody>
      </p:sp>
      <p:pic>
        <p:nvPicPr>
          <p:cNvPr id="409613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3200" y="228600"/>
            <a:ext cx="2414588" cy="9937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ChangeArrowheads="1"/>
          </p:cNvSpPr>
          <p:nvPr/>
        </p:nvSpPr>
        <p:spPr bwMode="auto">
          <a:xfrm>
            <a:off x="582613" y="177800"/>
            <a:ext cx="7737475" cy="4572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r>
              <a:rPr lang="de-DE" sz="1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Modelo General (III)</a:t>
            </a:r>
          </a:p>
        </p:txBody>
      </p:sp>
      <p:sp>
        <p:nvSpPr>
          <p:cNvPr id="410627" name="Text Box 3"/>
          <p:cNvSpPr txBox="1">
            <a:spLocks noChangeArrowheads="1"/>
          </p:cNvSpPr>
          <p:nvPr/>
        </p:nvSpPr>
        <p:spPr bwMode="auto">
          <a:xfrm>
            <a:off x="7123113" y="6218238"/>
            <a:ext cx="1889125" cy="2016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800">
                <a:latin typeface="Comic Sans MS" pitchFamily="66" charset="0"/>
              </a:rPr>
              <a:t>Fuente: Power System Analysis, Saadat</a:t>
            </a:r>
          </a:p>
        </p:txBody>
      </p:sp>
      <p:sp>
        <p:nvSpPr>
          <p:cNvPr id="410628" name="Rectangle 4"/>
          <p:cNvSpPr>
            <a:spLocks noChangeArrowheads="1"/>
          </p:cNvSpPr>
          <p:nvPr/>
        </p:nvSpPr>
        <p:spPr bwMode="auto">
          <a:xfrm>
            <a:off x="84138" y="6513513"/>
            <a:ext cx="7735887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de-DE" sz="1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8. Control de frecuencia carga</a:t>
            </a:r>
          </a:p>
        </p:txBody>
      </p:sp>
      <p:sp>
        <p:nvSpPr>
          <p:cNvPr id="410629" name="Rectangle 5"/>
          <p:cNvSpPr>
            <a:spLocks noChangeArrowheads="1"/>
          </p:cNvSpPr>
          <p:nvPr/>
        </p:nvSpPr>
        <p:spPr bwMode="auto">
          <a:xfrm>
            <a:off x="2747963" y="1800225"/>
            <a:ext cx="3644900" cy="1054100"/>
          </a:xfrm>
          <a:prstGeom prst="rect">
            <a:avLst/>
          </a:prstGeom>
          <a:solidFill>
            <a:srgbClr val="FFFF99"/>
          </a:solidFill>
          <a:ln w="317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>
            <a:spAutoFit/>
          </a:bodyPr>
          <a:lstStyle/>
          <a:p>
            <a:endParaRPr lang="es-CL"/>
          </a:p>
        </p:txBody>
      </p:sp>
      <p:sp>
        <p:nvSpPr>
          <p:cNvPr id="410630" name="Text Box 6"/>
          <p:cNvSpPr txBox="1">
            <a:spLocks noChangeArrowheads="1"/>
          </p:cNvSpPr>
          <p:nvPr/>
        </p:nvSpPr>
        <p:spPr bwMode="auto">
          <a:xfrm>
            <a:off x="141288" y="863600"/>
            <a:ext cx="2065337" cy="5556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defTabSz="287338" eaLnBrk="0" hangingPunct="0">
              <a:lnSpc>
                <a:spcPct val="80000"/>
              </a:lnSpc>
              <a:tabLst>
                <a:tab pos="287338" algn="l"/>
              </a:tabLst>
            </a:pPr>
            <a:r>
              <a:rPr lang="de-DE" sz="2000" b="1">
                <a:solidFill>
                  <a:srgbClr val="000090"/>
                </a:solidFill>
                <a:latin typeface="Comic Sans MS" pitchFamily="66" charset="0"/>
              </a:rPr>
              <a:t>Modelo de Carga</a:t>
            </a:r>
          </a:p>
          <a:p>
            <a:pPr defTabSz="287338" eaLnBrk="0" hangingPunct="0">
              <a:lnSpc>
                <a:spcPct val="80000"/>
              </a:lnSpc>
              <a:tabLst>
                <a:tab pos="287338" algn="l"/>
              </a:tabLst>
            </a:pPr>
            <a:endParaRPr lang="de-DE" sz="1800" b="1">
              <a:latin typeface="Comic Sans MS" pitchFamily="66" charset="0"/>
            </a:endParaRPr>
          </a:p>
        </p:txBody>
      </p:sp>
      <p:sp>
        <p:nvSpPr>
          <p:cNvPr id="410631" name="Text Box 7"/>
          <p:cNvSpPr txBox="1">
            <a:spLocks noChangeArrowheads="1"/>
          </p:cNvSpPr>
          <p:nvPr/>
        </p:nvSpPr>
        <p:spPr bwMode="auto">
          <a:xfrm>
            <a:off x="3055938" y="1176338"/>
            <a:ext cx="3105150" cy="5810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defTabSz="287338" eaLnBrk="0" hangingPunct="0">
              <a:tabLst>
                <a:tab pos="287338" algn="l"/>
              </a:tabLst>
            </a:pPr>
            <a:r>
              <a:rPr lang="de-DE" sz="1600" b="1">
                <a:solidFill>
                  <a:srgbClr val="A50021"/>
                </a:solidFill>
                <a:latin typeface="Comic Sans MS" pitchFamily="66" charset="0"/>
              </a:rPr>
              <a:t>Representación de una carga </a:t>
            </a:r>
          </a:p>
          <a:p>
            <a:pPr algn="ctr" defTabSz="287338" eaLnBrk="0" hangingPunct="0">
              <a:tabLst>
                <a:tab pos="287338" algn="l"/>
              </a:tabLst>
            </a:pPr>
            <a:r>
              <a:rPr lang="de-DE" sz="1600" b="1">
                <a:solidFill>
                  <a:srgbClr val="A50021"/>
                </a:solidFill>
                <a:latin typeface="Comic Sans MS" pitchFamily="66" charset="0"/>
              </a:rPr>
              <a:t>compuesta (frecuencia-carga)</a:t>
            </a:r>
          </a:p>
        </p:txBody>
      </p:sp>
      <p:graphicFrame>
        <p:nvGraphicFramePr>
          <p:cNvPr id="410632" name="Object 8"/>
          <p:cNvGraphicFramePr>
            <a:graphicFrameLocks noChangeAspect="1"/>
          </p:cNvGraphicFramePr>
          <p:nvPr/>
        </p:nvGraphicFramePr>
        <p:xfrm>
          <a:off x="3432175" y="2058988"/>
          <a:ext cx="2151063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cuación" r:id="rId3" imgW="1117600" imgH="228600" progId="Equation.3">
                  <p:embed/>
                </p:oleObj>
              </mc:Choice>
              <mc:Fallback>
                <p:oleObj name="Ecuación" r:id="rId3" imgW="11176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5" y="2058988"/>
                        <a:ext cx="2151063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8F8F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tx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33" name="Text Box 9"/>
          <p:cNvSpPr txBox="1">
            <a:spLocks noChangeArrowheads="1"/>
          </p:cNvSpPr>
          <p:nvPr/>
        </p:nvSpPr>
        <p:spPr bwMode="auto">
          <a:xfrm>
            <a:off x="6864350" y="1677988"/>
            <a:ext cx="1863725" cy="5810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defTabSz="287338" eaLnBrk="0" hangingPunct="0">
              <a:tabLst>
                <a:tab pos="287338" algn="l"/>
              </a:tabLst>
            </a:pPr>
            <a:r>
              <a:rPr lang="de-DE" sz="1600" b="1">
                <a:solidFill>
                  <a:srgbClr val="000090"/>
                </a:solidFill>
                <a:latin typeface="Comic Sans MS" pitchFamily="66" charset="0"/>
              </a:rPr>
              <a:t>Sensibilidad</a:t>
            </a:r>
          </a:p>
          <a:p>
            <a:pPr algn="ctr" defTabSz="287338" eaLnBrk="0" hangingPunct="0">
              <a:tabLst>
                <a:tab pos="287338" algn="l"/>
              </a:tabLst>
            </a:pPr>
            <a:r>
              <a:rPr lang="de-DE" sz="1600" b="1">
                <a:solidFill>
                  <a:srgbClr val="000090"/>
                </a:solidFill>
                <a:latin typeface="Comic Sans MS" pitchFamily="66" charset="0"/>
              </a:rPr>
              <a:t>carga-frecuencia</a:t>
            </a:r>
          </a:p>
        </p:txBody>
      </p:sp>
      <p:sp>
        <p:nvSpPr>
          <p:cNvPr id="410634" name="Line 10"/>
          <p:cNvSpPr>
            <a:spLocks noChangeShapeType="1"/>
          </p:cNvSpPr>
          <p:nvPr/>
        </p:nvSpPr>
        <p:spPr bwMode="auto">
          <a:xfrm flipH="1">
            <a:off x="5095875" y="1928813"/>
            <a:ext cx="2033588" cy="19526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es-CL"/>
          </a:p>
        </p:txBody>
      </p:sp>
      <p:sp>
        <p:nvSpPr>
          <p:cNvPr id="410635" name="Rectangle 11"/>
          <p:cNvSpPr>
            <a:spLocks noChangeArrowheads="1"/>
          </p:cNvSpPr>
          <p:nvPr/>
        </p:nvSpPr>
        <p:spPr bwMode="auto">
          <a:xfrm>
            <a:off x="2757488" y="4565650"/>
            <a:ext cx="3646487" cy="1054100"/>
          </a:xfrm>
          <a:prstGeom prst="rect">
            <a:avLst/>
          </a:prstGeom>
          <a:solidFill>
            <a:srgbClr val="FFFF99"/>
          </a:solidFill>
          <a:ln w="317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>
            <a:spAutoFit/>
          </a:bodyPr>
          <a:lstStyle/>
          <a:p>
            <a:endParaRPr lang="es-CL"/>
          </a:p>
        </p:txBody>
      </p:sp>
      <p:sp>
        <p:nvSpPr>
          <p:cNvPr id="410636" name="Text Box 12"/>
          <p:cNvSpPr txBox="1">
            <a:spLocks noChangeArrowheads="1"/>
          </p:cNvSpPr>
          <p:nvPr/>
        </p:nvSpPr>
        <p:spPr bwMode="auto">
          <a:xfrm>
            <a:off x="198438" y="3475038"/>
            <a:ext cx="2039937" cy="5556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defTabSz="287338" eaLnBrk="0" hangingPunct="0">
              <a:lnSpc>
                <a:spcPct val="80000"/>
              </a:lnSpc>
              <a:tabLst>
                <a:tab pos="287338" algn="l"/>
              </a:tabLst>
            </a:pPr>
            <a:r>
              <a:rPr lang="de-DE" sz="2000" b="1">
                <a:solidFill>
                  <a:srgbClr val="000090"/>
                </a:solidFill>
                <a:latin typeface="Comic Sans MS" pitchFamily="66" charset="0"/>
              </a:rPr>
              <a:t>Modelo de Rotor</a:t>
            </a:r>
          </a:p>
          <a:p>
            <a:pPr defTabSz="287338" eaLnBrk="0" hangingPunct="0">
              <a:lnSpc>
                <a:spcPct val="80000"/>
              </a:lnSpc>
              <a:tabLst>
                <a:tab pos="287338" algn="l"/>
              </a:tabLst>
            </a:pPr>
            <a:endParaRPr lang="de-DE" sz="1800" b="1">
              <a:latin typeface="Comic Sans MS" pitchFamily="66" charset="0"/>
            </a:endParaRPr>
          </a:p>
        </p:txBody>
      </p:sp>
      <p:sp>
        <p:nvSpPr>
          <p:cNvPr id="410637" name="Text Box 13"/>
          <p:cNvSpPr txBox="1">
            <a:spLocks noChangeArrowheads="1"/>
          </p:cNvSpPr>
          <p:nvPr/>
        </p:nvSpPr>
        <p:spPr bwMode="auto">
          <a:xfrm>
            <a:off x="2532063" y="3787775"/>
            <a:ext cx="4273550" cy="5810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defTabSz="287338" eaLnBrk="0" hangingPunct="0">
              <a:tabLst>
                <a:tab pos="287338" algn="l"/>
              </a:tabLst>
            </a:pPr>
            <a:r>
              <a:rPr lang="de-DE" sz="1600" b="1">
                <a:solidFill>
                  <a:srgbClr val="A50021"/>
                </a:solidFill>
                <a:latin typeface="Comic Sans MS" pitchFamily="66" charset="0"/>
              </a:rPr>
              <a:t>Modelo simple: cambio en potencia mecánica </a:t>
            </a:r>
          </a:p>
          <a:p>
            <a:pPr algn="ctr" defTabSz="287338" eaLnBrk="0" hangingPunct="0">
              <a:tabLst>
                <a:tab pos="287338" algn="l"/>
              </a:tabLst>
            </a:pPr>
            <a:r>
              <a:rPr lang="de-DE" sz="1600" b="1">
                <a:solidFill>
                  <a:srgbClr val="A50021"/>
                </a:solidFill>
                <a:latin typeface="Comic Sans MS" pitchFamily="66" charset="0"/>
              </a:rPr>
              <a:t>en función de variación en válvula (ej. vapor)</a:t>
            </a:r>
          </a:p>
        </p:txBody>
      </p:sp>
      <p:graphicFrame>
        <p:nvGraphicFramePr>
          <p:cNvPr id="410638" name="Object 14"/>
          <p:cNvGraphicFramePr>
            <a:graphicFrameLocks noChangeAspect="1"/>
          </p:cNvGraphicFramePr>
          <p:nvPr/>
        </p:nvGraphicFramePr>
        <p:xfrm>
          <a:off x="2887663" y="4613275"/>
          <a:ext cx="3262312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cuación" r:id="rId5" imgW="1562100" imgH="431800" progId="Equation.3">
                  <p:embed/>
                </p:oleObj>
              </mc:Choice>
              <mc:Fallback>
                <p:oleObj name="Ecuación" r:id="rId5" imgW="1562100" imgH="431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7663" y="4613275"/>
                        <a:ext cx="3262312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8F8F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tx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39" name="Text Box 15"/>
          <p:cNvSpPr txBox="1">
            <a:spLocks noChangeArrowheads="1"/>
          </p:cNvSpPr>
          <p:nvPr/>
        </p:nvSpPr>
        <p:spPr bwMode="auto">
          <a:xfrm>
            <a:off x="6764338" y="4411663"/>
            <a:ext cx="2190750" cy="336550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defTabSz="287338" eaLnBrk="0" hangingPunct="0">
              <a:tabLst>
                <a:tab pos="287338" algn="l"/>
              </a:tabLst>
            </a:pPr>
            <a:r>
              <a:rPr lang="de-DE" sz="1600" b="1">
                <a:solidFill>
                  <a:srgbClr val="000090"/>
                </a:solidFill>
                <a:latin typeface="Comic Sans MS" pitchFamily="66" charset="0"/>
              </a:rPr>
              <a:t>Constante de tiempo</a:t>
            </a:r>
          </a:p>
        </p:txBody>
      </p:sp>
      <p:sp>
        <p:nvSpPr>
          <p:cNvPr id="410640" name="Line 16"/>
          <p:cNvSpPr>
            <a:spLocks noChangeShapeType="1"/>
          </p:cNvSpPr>
          <p:nvPr/>
        </p:nvSpPr>
        <p:spPr bwMode="auto">
          <a:xfrm flipH="1">
            <a:off x="5791200" y="4694238"/>
            <a:ext cx="1347788" cy="48736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es-CL"/>
          </a:p>
        </p:txBody>
      </p:sp>
      <p:pic>
        <p:nvPicPr>
          <p:cNvPr id="410641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3200" y="228600"/>
            <a:ext cx="2414588" cy="9937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pic>
        <p:nvPicPr>
          <p:cNvPr id="410657" name="Picture 3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33600" y="1066800"/>
            <a:ext cx="45720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582613" y="177800"/>
            <a:ext cx="7737475" cy="4572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r>
              <a:rPr lang="de-DE" sz="1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Modelo General (IV)</a:t>
            </a:r>
          </a:p>
        </p:txBody>
      </p:sp>
      <p:sp>
        <p:nvSpPr>
          <p:cNvPr id="411651" name="Text Box 3"/>
          <p:cNvSpPr txBox="1">
            <a:spLocks noChangeArrowheads="1"/>
          </p:cNvSpPr>
          <p:nvPr/>
        </p:nvSpPr>
        <p:spPr bwMode="auto">
          <a:xfrm>
            <a:off x="7123113" y="6218238"/>
            <a:ext cx="1889125" cy="2016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800">
                <a:latin typeface="Comic Sans MS" pitchFamily="66" charset="0"/>
              </a:rPr>
              <a:t>Fuente: Power System Analysis, Saadat</a:t>
            </a:r>
          </a:p>
        </p:txBody>
      </p:sp>
      <p:sp>
        <p:nvSpPr>
          <p:cNvPr id="411652" name="Rectangle 4"/>
          <p:cNvSpPr>
            <a:spLocks noChangeArrowheads="1"/>
          </p:cNvSpPr>
          <p:nvPr/>
        </p:nvSpPr>
        <p:spPr bwMode="auto">
          <a:xfrm>
            <a:off x="84138" y="6513513"/>
            <a:ext cx="7735887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de-DE" sz="1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8. Control de frecuencia carga</a:t>
            </a:r>
          </a:p>
        </p:txBody>
      </p:sp>
      <p:sp>
        <p:nvSpPr>
          <p:cNvPr id="411653" name="Text Box 5"/>
          <p:cNvSpPr txBox="1">
            <a:spLocks noChangeArrowheads="1"/>
          </p:cNvSpPr>
          <p:nvPr/>
        </p:nvSpPr>
        <p:spPr bwMode="auto">
          <a:xfrm>
            <a:off x="141288" y="863600"/>
            <a:ext cx="5799137" cy="5556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defTabSz="287338" eaLnBrk="0" hangingPunct="0">
              <a:lnSpc>
                <a:spcPct val="80000"/>
              </a:lnSpc>
              <a:tabLst>
                <a:tab pos="287338" algn="l"/>
              </a:tabLst>
            </a:pPr>
            <a:r>
              <a:rPr lang="de-DE" sz="2000" b="1">
                <a:solidFill>
                  <a:srgbClr val="000090"/>
                </a:solidFill>
                <a:latin typeface="Comic Sans MS" pitchFamily="66" charset="0"/>
              </a:rPr>
              <a:t>Modelo del Controlador (controlador proporcional)</a:t>
            </a:r>
          </a:p>
          <a:p>
            <a:pPr defTabSz="287338" eaLnBrk="0" hangingPunct="0">
              <a:lnSpc>
                <a:spcPct val="80000"/>
              </a:lnSpc>
              <a:tabLst>
                <a:tab pos="287338" algn="l"/>
              </a:tabLst>
            </a:pPr>
            <a:endParaRPr lang="de-DE" sz="1800" b="1">
              <a:latin typeface="Comic Sans MS" pitchFamily="66" charset="0"/>
            </a:endParaRPr>
          </a:p>
        </p:txBody>
      </p:sp>
      <p:sp>
        <p:nvSpPr>
          <p:cNvPr id="411654" name="Text Box 6"/>
          <p:cNvSpPr txBox="1">
            <a:spLocks noChangeArrowheads="1"/>
          </p:cNvSpPr>
          <p:nvPr/>
        </p:nvSpPr>
        <p:spPr bwMode="auto">
          <a:xfrm>
            <a:off x="0" y="1401763"/>
            <a:ext cx="8816975" cy="360362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lIns="90000" tIns="46800" rIns="90000" bIns="46800" anchor="ctr">
            <a:spAutoFit/>
          </a:bodyPr>
          <a:lstStyle/>
          <a:p>
            <a:pPr lvl="1" algn="just" defTabSz="287338" eaLnBrk="0" hangingPunct="0">
              <a:lnSpc>
                <a:spcPct val="110000"/>
              </a:lnSpc>
              <a:tabLst>
                <a:tab pos="287338" algn="l"/>
              </a:tabLst>
            </a:pPr>
            <a:r>
              <a:rPr lang="de-DE" sz="1600" b="1">
                <a:latin typeface="Comic Sans MS" pitchFamily="66" charset="0"/>
              </a:rPr>
              <a:t>Sistema de control de velocidad tradicional.  </a:t>
            </a:r>
          </a:p>
        </p:txBody>
      </p:sp>
      <p:pic>
        <p:nvPicPr>
          <p:cNvPr id="4116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563" y="2846388"/>
            <a:ext cx="4418012" cy="20145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pic>
        <p:nvPicPr>
          <p:cNvPr id="4116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1888" y="2855913"/>
            <a:ext cx="3770312" cy="224948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sp>
        <p:nvSpPr>
          <p:cNvPr id="411657" name="Rectangle 9"/>
          <p:cNvSpPr>
            <a:spLocks noChangeArrowheads="1"/>
          </p:cNvSpPr>
          <p:nvPr/>
        </p:nvSpPr>
        <p:spPr bwMode="auto">
          <a:xfrm>
            <a:off x="5121275" y="5126038"/>
            <a:ext cx="3646488" cy="1054100"/>
          </a:xfrm>
          <a:prstGeom prst="rect">
            <a:avLst/>
          </a:prstGeom>
          <a:solidFill>
            <a:srgbClr val="FFFF99"/>
          </a:solidFill>
          <a:ln w="317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>
            <a:spAutoFit/>
          </a:bodyPr>
          <a:lstStyle/>
          <a:p>
            <a:endParaRPr lang="es-CL"/>
          </a:p>
        </p:txBody>
      </p:sp>
      <p:graphicFrame>
        <p:nvGraphicFramePr>
          <p:cNvPr id="411658" name="Object 10"/>
          <p:cNvGraphicFramePr>
            <a:graphicFrameLocks noChangeAspect="1"/>
          </p:cNvGraphicFramePr>
          <p:nvPr/>
        </p:nvGraphicFramePr>
        <p:xfrm>
          <a:off x="5368925" y="5160963"/>
          <a:ext cx="30257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cuación" r:id="rId5" imgW="1447172" imgH="444307" progId="Equation.3">
                  <p:embed/>
                </p:oleObj>
              </mc:Choice>
              <mc:Fallback>
                <p:oleObj name="Ecuación" r:id="rId5" imgW="1447172" imgH="44430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8925" y="5160963"/>
                        <a:ext cx="302577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8F8F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tx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659" name="Rectangle 11"/>
          <p:cNvSpPr>
            <a:spLocks noChangeArrowheads="1"/>
          </p:cNvSpPr>
          <p:nvPr/>
        </p:nvSpPr>
        <p:spPr bwMode="auto">
          <a:xfrm>
            <a:off x="430213" y="5114925"/>
            <a:ext cx="3646487" cy="1054100"/>
          </a:xfrm>
          <a:prstGeom prst="rect">
            <a:avLst/>
          </a:prstGeom>
          <a:solidFill>
            <a:srgbClr val="FFFF99"/>
          </a:solidFill>
          <a:ln w="317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>
            <a:spAutoFit/>
          </a:bodyPr>
          <a:lstStyle/>
          <a:p>
            <a:endParaRPr lang="es-CL"/>
          </a:p>
        </p:txBody>
      </p:sp>
      <p:graphicFrame>
        <p:nvGraphicFramePr>
          <p:cNvPr id="411660" name="Object 12"/>
          <p:cNvGraphicFramePr>
            <a:graphicFrameLocks noChangeAspect="1"/>
          </p:cNvGraphicFramePr>
          <p:nvPr/>
        </p:nvGraphicFramePr>
        <p:xfrm>
          <a:off x="903288" y="5202238"/>
          <a:ext cx="25749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cuación" r:id="rId7" imgW="1231366" imgH="393529" progId="Equation.3">
                  <p:embed/>
                </p:oleObj>
              </mc:Choice>
              <mc:Fallback>
                <p:oleObj name="Ecuación" r:id="rId7" imgW="1231366" imgH="39352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5202238"/>
                        <a:ext cx="2574925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8F8F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tx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661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00800" y="838200"/>
            <a:ext cx="25146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1662" name="Rectangle 14"/>
          <p:cNvSpPr>
            <a:spLocks noChangeArrowheads="1"/>
          </p:cNvSpPr>
          <p:nvPr/>
        </p:nvSpPr>
        <p:spPr bwMode="auto">
          <a:xfrm>
            <a:off x="1905000" y="38100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CL"/>
          </a:p>
        </p:txBody>
      </p:sp>
      <p:pic>
        <p:nvPicPr>
          <p:cNvPr id="411663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34200" y="0"/>
            <a:ext cx="2057400" cy="8461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ChangeArrowheads="1"/>
          </p:cNvSpPr>
          <p:nvPr/>
        </p:nvSpPr>
        <p:spPr bwMode="auto">
          <a:xfrm>
            <a:off x="582613" y="177800"/>
            <a:ext cx="7737475" cy="4572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r>
              <a:rPr lang="de-DE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Modelo General (V)</a:t>
            </a:r>
          </a:p>
        </p:txBody>
      </p:sp>
      <p:sp>
        <p:nvSpPr>
          <p:cNvPr id="412675" name="Text Box 3"/>
          <p:cNvSpPr txBox="1">
            <a:spLocks noChangeArrowheads="1"/>
          </p:cNvSpPr>
          <p:nvPr/>
        </p:nvSpPr>
        <p:spPr bwMode="auto">
          <a:xfrm>
            <a:off x="7123113" y="6218238"/>
            <a:ext cx="1889125" cy="2016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800" dirty="0">
                <a:latin typeface="Comic Sans MS" pitchFamily="66" charset="0"/>
              </a:rPr>
              <a:t>Fuente: </a:t>
            </a:r>
            <a:r>
              <a:rPr lang="es-ES_tradnl" sz="800" dirty="0" err="1">
                <a:latin typeface="Comic Sans MS" pitchFamily="66" charset="0"/>
              </a:rPr>
              <a:t>Power</a:t>
            </a:r>
            <a:r>
              <a:rPr lang="es-ES_tradnl" sz="800" dirty="0">
                <a:latin typeface="Comic Sans MS" pitchFamily="66" charset="0"/>
              </a:rPr>
              <a:t> </a:t>
            </a:r>
            <a:r>
              <a:rPr lang="es-ES_tradnl" sz="800" dirty="0" err="1">
                <a:latin typeface="Comic Sans MS" pitchFamily="66" charset="0"/>
              </a:rPr>
              <a:t>System</a:t>
            </a:r>
            <a:r>
              <a:rPr lang="es-ES_tradnl" sz="800" dirty="0">
                <a:latin typeface="Comic Sans MS" pitchFamily="66" charset="0"/>
              </a:rPr>
              <a:t> </a:t>
            </a:r>
            <a:r>
              <a:rPr lang="es-ES_tradnl" sz="800" dirty="0" err="1">
                <a:latin typeface="Comic Sans MS" pitchFamily="66" charset="0"/>
              </a:rPr>
              <a:t>Analysis</a:t>
            </a:r>
            <a:r>
              <a:rPr lang="es-ES_tradnl" sz="800" dirty="0">
                <a:latin typeface="Comic Sans MS" pitchFamily="66" charset="0"/>
              </a:rPr>
              <a:t>, </a:t>
            </a:r>
            <a:r>
              <a:rPr lang="es-ES_tradnl" sz="800" dirty="0" err="1">
                <a:latin typeface="Comic Sans MS" pitchFamily="66" charset="0"/>
              </a:rPr>
              <a:t>Saadat</a:t>
            </a:r>
            <a:endParaRPr lang="es-ES_tradnl" sz="800" dirty="0">
              <a:latin typeface="Comic Sans MS" pitchFamily="66" charset="0"/>
            </a:endParaRPr>
          </a:p>
        </p:txBody>
      </p:sp>
      <p:sp>
        <p:nvSpPr>
          <p:cNvPr id="412676" name="Rectangle 4"/>
          <p:cNvSpPr>
            <a:spLocks noChangeArrowheads="1"/>
          </p:cNvSpPr>
          <p:nvPr/>
        </p:nvSpPr>
        <p:spPr bwMode="auto">
          <a:xfrm>
            <a:off x="84138" y="6513513"/>
            <a:ext cx="7735887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de-DE" sz="1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8. Control de frecuencia carga</a:t>
            </a:r>
          </a:p>
        </p:txBody>
      </p:sp>
      <p:sp>
        <p:nvSpPr>
          <p:cNvPr id="412677" name="Text Box 5"/>
          <p:cNvSpPr txBox="1">
            <a:spLocks noChangeArrowheads="1"/>
          </p:cNvSpPr>
          <p:nvPr/>
        </p:nvSpPr>
        <p:spPr bwMode="auto">
          <a:xfrm>
            <a:off x="141288" y="882650"/>
            <a:ext cx="2384425" cy="5556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defTabSz="287338" eaLnBrk="0" hangingPunct="0">
              <a:lnSpc>
                <a:spcPct val="80000"/>
              </a:lnSpc>
              <a:tabLst>
                <a:tab pos="287338" algn="l"/>
              </a:tabLst>
            </a:pPr>
            <a:r>
              <a:rPr lang="de-DE" sz="2000" b="1">
                <a:solidFill>
                  <a:srgbClr val="000090"/>
                </a:solidFill>
                <a:latin typeface="Comic Sans MS" pitchFamily="66" charset="0"/>
              </a:rPr>
              <a:t>Modelo resultante</a:t>
            </a:r>
          </a:p>
          <a:p>
            <a:pPr defTabSz="287338" eaLnBrk="0" hangingPunct="0">
              <a:lnSpc>
                <a:spcPct val="80000"/>
              </a:lnSpc>
              <a:tabLst>
                <a:tab pos="287338" algn="l"/>
              </a:tabLst>
            </a:pPr>
            <a:endParaRPr lang="de-DE" sz="1800" b="1">
              <a:latin typeface="Comic Sans MS" pitchFamily="66" charset="0"/>
            </a:endParaRPr>
          </a:p>
        </p:txBody>
      </p:sp>
      <p:pic>
        <p:nvPicPr>
          <p:cNvPr id="4126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7525" y="928688"/>
            <a:ext cx="5141913" cy="21145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sp>
        <p:nvSpPr>
          <p:cNvPr id="412679" name="Text Box 7"/>
          <p:cNvSpPr txBox="1">
            <a:spLocks noChangeArrowheads="1"/>
          </p:cNvSpPr>
          <p:nvPr/>
        </p:nvSpPr>
        <p:spPr bwMode="auto">
          <a:xfrm>
            <a:off x="6102350" y="2179638"/>
            <a:ext cx="1670050" cy="41116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5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400">
                <a:solidFill>
                  <a:srgbClr val="000090"/>
                </a:solidFill>
                <a:latin typeface="Comic Sans MS" pitchFamily="66" charset="0"/>
              </a:rPr>
              <a:t>Masas rotatorias</a:t>
            </a:r>
          </a:p>
          <a:p>
            <a:pPr algn="ctr" eaLnBrk="0" hangingPunct="0">
              <a:lnSpc>
                <a:spcPct val="5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400">
                <a:solidFill>
                  <a:srgbClr val="000090"/>
                </a:solidFill>
                <a:latin typeface="Comic Sans MS" pitchFamily="66" charset="0"/>
              </a:rPr>
              <a:t>y carga</a:t>
            </a:r>
          </a:p>
        </p:txBody>
      </p:sp>
      <p:sp>
        <p:nvSpPr>
          <p:cNvPr id="412680" name="Text Box 8"/>
          <p:cNvSpPr txBox="1">
            <a:spLocks noChangeArrowheads="1"/>
          </p:cNvSpPr>
          <p:nvPr/>
        </p:nvSpPr>
        <p:spPr bwMode="auto">
          <a:xfrm>
            <a:off x="4724400" y="2125663"/>
            <a:ext cx="1670050" cy="177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4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400">
                <a:solidFill>
                  <a:srgbClr val="000090"/>
                </a:solidFill>
                <a:latin typeface="Comic Sans MS" pitchFamily="66" charset="0"/>
              </a:rPr>
              <a:t>Turbina</a:t>
            </a:r>
          </a:p>
        </p:txBody>
      </p:sp>
      <p:sp>
        <p:nvSpPr>
          <p:cNvPr id="412681" name="Text Box 9"/>
          <p:cNvSpPr txBox="1">
            <a:spLocks noChangeArrowheads="1"/>
          </p:cNvSpPr>
          <p:nvPr/>
        </p:nvSpPr>
        <p:spPr bwMode="auto">
          <a:xfrm>
            <a:off x="3862388" y="2127250"/>
            <a:ext cx="1671637" cy="5397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1400">
                <a:solidFill>
                  <a:srgbClr val="000090"/>
                </a:solidFill>
                <a:latin typeface="Comic Sans MS" pitchFamily="66" charset="0"/>
              </a:rPr>
              <a:t>Sistema de control de velocidad</a:t>
            </a:r>
          </a:p>
        </p:txBody>
      </p:sp>
      <p:sp>
        <p:nvSpPr>
          <p:cNvPr id="412682" name="Rectangle 10"/>
          <p:cNvSpPr>
            <a:spLocks noChangeArrowheads="1"/>
          </p:cNvSpPr>
          <p:nvPr/>
        </p:nvSpPr>
        <p:spPr bwMode="auto">
          <a:xfrm>
            <a:off x="561975" y="3144838"/>
            <a:ext cx="5818188" cy="1427162"/>
          </a:xfrm>
          <a:prstGeom prst="rect">
            <a:avLst/>
          </a:prstGeom>
          <a:solidFill>
            <a:srgbClr val="FFFF99"/>
          </a:solidFill>
          <a:ln w="317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>
            <a:spAutoFit/>
          </a:bodyPr>
          <a:lstStyle/>
          <a:p>
            <a:endParaRPr lang="es-CL"/>
          </a:p>
        </p:txBody>
      </p:sp>
      <p:graphicFrame>
        <p:nvGraphicFramePr>
          <p:cNvPr id="412683" name="Object 11"/>
          <p:cNvGraphicFramePr>
            <a:graphicFrameLocks noChangeAspect="1"/>
          </p:cNvGraphicFramePr>
          <p:nvPr/>
        </p:nvGraphicFramePr>
        <p:xfrm>
          <a:off x="873125" y="3275013"/>
          <a:ext cx="4964113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cuación" r:id="rId4" imgW="2578100" imgH="609600" progId="Equation.3">
                  <p:embed/>
                </p:oleObj>
              </mc:Choice>
              <mc:Fallback>
                <p:oleObj name="Ecuación" r:id="rId4" imgW="2578100" imgH="609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" y="3275013"/>
                        <a:ext cx="4964113" cy="127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8F8F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tx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684" name="Text Box 12"/>
          <p:cNvSpPr txBox="1">
            <a:spLocks noChangeArrowheads="1"/>
          </p:cNvSpPr>
          <p:nvPr/>
        </p:nvSpPr>
        <p:spPr bwMode="auto">
          <a:xfrm>
            <a:off x="-52388" y="5334000"/>
            <a:ext cx="2566988" cy="581025"/>
          </a:xfrm>
          <a:prstGeom prst="rect">
            <a:avLst/>
          </a:prstGeom>
          <a:noFill/>
          <a:ln w="3175">
            <a:noFill/>
            <a:miter lim="800000"/>
            <a:headEnd/>
            <a:tailEnd type="none" w="sm" len="sm"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defTabSz="287338" eaLnBrk="0" hangingPunct="0">
              <a:buFontTx/>
              <a:buChar char="•"/>
              <a:tabLst>
                <a:tab pos="287338" algn="l"/>
              </a:tabLst>
            </a:pPr>
            <a:r>
              <a:rPr lang="de-DE" sz="1600" b="1">
                <a:solidFill>
                  <a:srgbClr val="A50021"/>
                </a:solidFill>
                <a:latin typeface="Comic Sans MS" pitchFamily="66" charset="0"/>
              </a:rPr>
              <a:t>Respuesta a escalón</a:t>
            </a:r>
          </a:p>
          <a:p>
            <a:pPr defTabSz="287338" eaLnBrk="0" hangingPunct="0">
              <a:buFontTx/>
              <a:buChar char="•"/>
              <a:tabLst>
                <a:tab pos="287338" algn="l"/>
              </a:tabLst>
            </a:pPr>
            <a:r>
              <a:rPr lang="de-DE" sz="1600" b="1">
                <a:solidFill>
                  <a:srgbClr val="A50021"/>
                </a:solidFill>
                <a:latin typeface="Comic Sans MS" pitchFamily="66" charset="0"/>
              </a:rPr>
              <a:t>Teorema del valor final</a:t>
            </a:r>
          </a:p>
        </p:txBody>
      </p:sp>
      <p:sp>
        <p:nvSpPr>
          <p:cNvPr id="412685" name="AutoShape 13"/>
          <p:cNvSpPr>
            <a:spLocks noChangeArrowheads="1"/>
          </p:cNvSpPr>
          <p:nvPr/>
        </p:nvSpPr>
        <p:spPr bwMode="auto">
          <a:xfrm>
            <a:off x="1981200" y="4953000"/>
            <a:ext cx="509588" cy="304800"/>
          </a:xfrm>
          <a:prstGeom prst="rightArrow">
            <a:avLst>
              <a:gd name="adj1" fmla="val 50000"/>
              <a:gd name="adj2" fmla="val 41797"/>
            </a:avLst>
          </a:prstGeom>
          <a:solidFill>
            <a:schemeClr val="accent2"/>
          </a:solidFill>
          <a:ln w="317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endParaRPr lang="es-CL"/>
          </a:p>
        </p:txBody>
      </p:sp>
      <p:graphicFrame>
        <p:nvGraphicFramePr>
          <p:cNvPr id="412686" name="Object 14"/>
          <p:cNvGraphicFramePr>
            <a:graphicFrameLocks noChangeAspect="1"/>
          </p:cNvGraphicFramePr>
          <p:nvPr/>
        </p:nvGraphicFramePr>
        <p:xfrm>
          <a:off x="2641600" y="4664075"/>
          <a:ext cx="18034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cuación" r:id="rId6" imgW="863225" imgH="393529" progId="Equation.3">
                  <p:embed/>
                </p:oleObj>
              </mc:Choice>
              <mc:Fallback>
                <p:oleObj name="Ecuación" r:id="rId6" imgW="863225" imgH="39352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4664075"/>
                        <a:ext cx="1803400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8F8F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tx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687" name="AutoShape 15"/>
          <p:cNvSpPr>
            <a:spLocks noChangeArrowheads="1"/>
          </p:cNvSpPr>
          <p:nvPr/>
        </p:nvSpPr>
        <p:spPr bwMode="auto">
          <a:xfrm>
            <a:off x="4017963" y="5446713"/>
            <a:ext cx="509587" cy="304800"/>
          </a:xfrm>
          <a:prstGeom prst="rightArrow">
            <a:avLst>
              <a:gd name="adj1" fmla="val 50000"/>
              <a:gd name="adj2" fmla="val 41797"/>
            </a:avLst>
          </a:prstGeom>
          <a:solidFill>
            <a:schemeClr val="accent2"/>
          </a:solidFill>
          <a:ln w="317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endParaRPr lang="es-CL"/>
          </a:p>
        </p:txBody>
      </p:sp>
      <p:graphicFrame>
        <p:nvGraphicFramePr>
          <p:cNvPr id="412688" name="Object 16"/>
          <p:cNvGraphicFramePr>
            <a:graphicFrameLocks noChangeAspect="1"/>
          </p:cNvGraphicFramePr>
          <p:nvPr/>
        </p:nvGraphicFramePr>
        <p:xfrm>
          <a:off x="4619625" y="5029200"/>
          <a:ext cx="42957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8" imgW="2387600" imgH="584200" progId="Equation.DSMT4">
                  <p:embed/>
                </p:oleObj>
              </mc:Choice>
              <mc:Fallback>
                <p:oleObj name="Equation" r:id="rId8" imgW="2387600" imgH="584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25" y="5029200"/>
                        <a:ext cx="429577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8F8F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tx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860032" y="3064041"/>
            <a:ext cx="1107633" cy="405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</a:rPr>
              <a:t>Turbina</a:t>
            </a:r>
            <a:endParaRPr lang="es-CL" sz="1800" dirty="0">
              <a:solidFill>
                <a:prstClr val="black"/>
              </a:solidFill>
            </a:endParaRPr>
          </a:p>
        </p:txBody>
      </p:sp>
      <p:sp>
        <p:nvSpPr>
          <p:cNvPr id="6" name="5 O"/>
          <p:cNvSpPr/>
          <p:nvPr/>
        </p:nvSpPr>
        <p:spPr>
          <a:xfrm>
            <a:off x="3994486" y="3064047"/>
            <a:ext cx="433137" cy="409074"/>
          </a:xfrm>
          <a:prstGeom prst="flowChartOr">
            <a:avLst/>
          </a:prstGeom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>
              <a:solidFill>
                <a:prstClr val="black"/>
              </a:solidFill>
            </a:endParaRPr>
          </a:p>
        </p:txBody>
      </p:sp>
      <p:cxnSp>
        <p:nvCxnSpPr>
          <p:cNvPr id="8" name="7 Conector recto de flecha"/>
          <p:cNvCxnSpPr>
            <a:stCxn id="101" idx="2"/>
            <a:endCxn id="6" idx="0"/>
          </p:cNvCxnSpPr>
          <p:nvPr/>
        </p:nvCxnSpPr>
        <p:spPr>
          <a:xfrm rot="16200000" flipH="1">
            <a:off x="4058943" y="2911935"/>
            <a:ext cx="302950" cy="127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>
            <a:stCxn id="6" idx="6"/>
            <a:endCxn id="5" idx="1"/>
          </p:cNvCxnSpPr>
          <p:nvPr/>
        </p:nvCxnSpPr>
        <p:spPr>
          <a:xfrm flipV="1">
            <a:off x="4427623" y="3266573"/>
            <a:ext cx="432409" cy="201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endCxn id="14" idx="2"/>
          </p:cNvCxnSpPr>
          <p:nvPr/>
        </p:nvCxnSpPr>
        <p:spPr>
          <a:xfrm flipV="1">
            <a:off x="6292516" y="3250536"/>
            <a:ext cx="397043" cy="60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6689559" y="2931699"/>
            <a:ext cx="649705" cy="63767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G</a:t>
            </a:r>
            <a:endParaRPr lang="es-CL" sz="1800" b="1" dirty="0">
              <a:solidFill>
                <a:prstClr val="black"/>
              </a:solidFill>
            </a:endParaRPr>
          </a:p>
        </p:txBody>
      </p:sp>
      <p:cxnSp>
        <p:nvCxnSpPr>
          <p:cNvPr id="15" name="14 Conector recto de flecha"/>
          <p:cNvCxnSpPr/>
          <p:nvPr/>
        </p:nvCxnSpPr>
        <p:spPr>
          <a:xfrm rot="5400000" flipH="1" flipV="1">
            <a:off x="6566235" y="2501571"/>
            <a:ext cx="92041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1768635" y="1463842"/>
            <a:ext cx="1263311" cy="368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AGC</a:t>
            </a:r>
            <a:endParaRPr lang="es-CL" sz="1800" b="1" dirty="0">
              <a:solidFill>
                <a:prstClr val="black"/>
              </a:solidFill>
            </a:endParaRPr>
          </a:p>
        </p:txBody>
      </p:sp>
      <p:cxnSp>
        <p:nvCxnSpPr>
          <p:cNvPr id="33" name="32 Conector recto de flecha"/>
          <p:cNvCxnSpPr>
            <a:stCxn id="53" idx="3"/>
            <a:endCxn id="6" idx="2"/>
          </p:cNvCxnSpPr>
          <p:nvPr/>
        </p:nvCxnSpPr>
        <p:spPr>
          <a:xfrm flipV="1">
            <a:off x="3621529" y="3268584"/>
            <a:ext cx="372957" cy="49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3681651" y="3437026"/>
            <a:ext cx="1095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600" dirty="0" smtClean="0">
                <a:solidFill>
                  <a:prstClr val="black"/>
                </a:solidFill>
                <a:latin typeface="Calibri"/>
              </a:rPr>
              <a:t>Válvula</a:t>
            </a:r>
            <a:br>
              <a:rPr lang="es-MX" sz="1600" dirty="0" smtClean="0">
                <a:solidFill>
                  <a:prstClr val="black"/>
                </a:solidFill>
                <a:latin typeface="Calibri"/>
              </a:rPr>
            </a:br>
            <a:r>
              <a:rPr lang="es-MX" sz="1600" dirty="0" smtClean="0">
                <a:solidFill>
                  <a:prstClr val="black"/>
                </a:solidFill>
                <a:latin typeface="Calibri"/>
              </a:rPr>
              <a:t>compuerta</a:t>
            </a:r>
            <a:endParaRPr lang="es-CL" sz="16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5" name="44 Conector angular"/>
          <p:cNvCxnSpPr>
            <a:stCxn id="21" idx="1"/>
            <a:endCxn id="134" idx="0"/>
          </p:cNvCxnSpPr>
          <p:nvPr/>
        </p:nvCxnSpPr>
        <p:spPr>
          <a:xfrm rot="10800000" flipV="1">
            <a:off x="1007605" y="1648327"/>
            <a:ext cx="761030" cy="1359578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/>
          <p:nvPr/>
        </p:nvCxnSpPr>
        <p:spPr>
          <a:xfrm rot="10800000">
            <a:off x="3019928" y="1536031"/>
            <a:ext cx="3007899" cy="159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2195736" y="3011915"/>
            <a:ext cx="142579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</a:rPr>
              <a:t>Regulador de velocidad</a:t>
            </a:r>
            <a:endParaRPr lang="es-CL" sz="1400" i="1" dirty="0">
              <a:solidFill>
                <a:prstClr val="black"/>
              </a:solidFill>
            </a:endParaRPr>
          </a:p>
        </p:txBody>
      </p:sp>
      <p:sp>
        <p:nvSpPr>
          <p:cNvPr id="65" name="64 CuadroTexto"/>
          <p:cNvSpPr txBox="1"/>
          <p:nvPr/>
        </p:nvSpPr>
        <p:spPr>
          <a:xfrm>
            <a:off x="1263282" y="827420"/>
            <a:ext cx="6316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  <a:latin typeface="Calibri"/>
              </a:rPr>
              <a:t>Diagrama funcional de un sistema de generación y control </a:t>
            </a:r>
            <a:endParaRPr lang="es-CL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6032995" y="1287381"/>
            <a:ext cx="2211413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b="1" dirty="0" smtClean="0">
                <a:solidFill>
                  <a:prstClr val="black"/>
                </a:solidFill>
              </a:rPr>
              <a:t>Sistema eléctrico: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MX" sz="1400" i="1" dirty="0" smtClean="0">
                <a:solidFill>
                  <a:prstClr val="black"/>
                </a:solidFill>
              </a:rPr>
              <a:t> Cargas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MX" sz="1400" i="1" dirty="0">
                <a:solidFill>
                  <a:prstClr val="black"/>
                </a:solidFill>
              </a:rPr>
              <a:t> </a:t>
            </a:r>
            <a:r>
              <a:rPr lang="es-MX" sz="1400" i="1" dirty="0" smtClean="0">
                <a:solidFill>
                  <a:prstClr val="black"/>
                </a:solidFill>
              </a:rPr>
              <a:t>Sistema de transmisión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MX" sz="1400" i="1" dirty="0" smtClean="0">
                <a:solidFill>
                  <a:prstClr val="black"/>
                </a:solidFill>
              </a:rPr>
              <a:t> Otros generadores</a:t>
            </a:r>
          </a:p>
        </p:txBody>
      </p:sp>
      <p:sp>
        <p:nvSpPr>
          <p:cNvPr id="101" name="100 CuadroTexto"/>
          <p:cNvSpPr txBox="1"/>
          <p:nvPr/>
        </p:nvSpPr>
        <p:spPr>
          <a:xfrm>
            <a:off x="2987824" y="2237877"/>
            <a:ext cx="244391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</a:rPr>
              <a:t>Sistema suministrador de energía: vapor o agua</a:t>
            </a:r>
            <a:endParaRPr lang="es-CL" sz="1400" i="1" dirty="0">
              <a:solidFill>
                <a:prstClr val="black"/>
              </a:solidFill>
            </a:endParaRPr>
          </a:p>
        </p:txBody>
      </p:sp>
      <p:cxnSp>
        <p:nvCxnSpPr>
          <p:cNvPr id="111" name="110 Conector recto"/>
          <p:cNvCxnSpPr/>
          <p:nvPr/>
        </p:nvCxnSpPr>
        <p:spPr>
          <a:xfrm>
            <a:off x="5975686" y="3252544"/>
            <a:ext cx="304799" cy="400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123 Conector angular"/>
          <p:cNvCxnSpPr>
            <a:endCxn id="53" idx="2"/>
          </p:cNvCxnSpPr>
          <p:nvPr/>
        </p:nvCxnSpPr>
        <p:spPr>
          <a:xfrm rot="10800000" flipV="1">
            <a:off x="2908634" y="3268585"/>
            <a:ext cx="3395919" cy="266550"/>
          </a:xfrm>
          <a:prstGeom prst="bentConnector4">
            <a:avLst>
              <a:gd name="adj1" fmla="val 119"/>
              <a:gd name="adj2" fmla="val 344488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2" name="131 CuadroTexto"/>
          <p:cNvSpPr txBox="1"/>
          <p:nvPr/>
        </p:nvSpPr>
        <p:spPr>
          <a:xfrm>
            <a:off x="4368639" y="4219075"/>
            <a:ext cx="899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b="1" i="1" dirty="0" smtClean="0">
                <a:solidFill>
                  <a:srgbClr val="C0504D">
                    <a:lumMod val="50000"/>
                  </a:srgbClr>
                </a:solidFill>
                <a:latin typeface="Calibri"/>
              </a:rPr>
              <a:t>velocidad</a:t>
            </a:r>
          </a:p>
        </p:txBody>
      </p:sp>
      <p:cxnSp>
        <p:nvCxnSpPr>
          <p:cNvPr id="133" name="132 Conector recto de flecha"/>
          <p:cNvCxnSpPr>
            <a:stCxn id="134" idx="3"/>
          </p:cNvCxnSpPr>
          <p:nvPr/>
        </p:nvCxnSpPr>
        <p:spPr>
          <a:xfrm flipV="1">
            <a:off x="1763689" y="3264575"/>
            <a:ext cx="698776" cy="49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4" name="133 CuadroTexto"/>
          <p:cNvSpPr txBox="1"/>
          <p:nvPr/>
        </p:nvSpPr>
        <p:spPr>
          <a:xfrm>
            <a:off x="251521" y="3007905"/>
            <a:ext cx="151216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</a:rPr>
              <a:t>Cambiador</a:t>
            </a:r>
            <a:br>
              <a:rPr lang="es-MX" sz="1400" i="1" dirty="0" smtClean="0">
                <a:solidFill>
                  <a:prstClr val="black"/>
                </a:solidFill>
              </a:rPr>
            </a:br>
            <a:r>
              <a:rPr lang="es-MX" sz="1400" i="1" dirty="0" smtClean="0">
                <a:solidFill>
                  <a:prstClr val="black"/>
                </a:solidFill>
              </a:rPr>
              <a:t>de velocidad</a:t>
            </a:r>
            <a:endParaRPr lang="es-CL" sz="1400" i="1" dirty="0">
              <a:solidFill>
                <a:prstClr val="black"/>
              </a:solidFill>
            </a:endParaRPr>
          </a:p>
        </p:txBody>
      </p:sp>
      <p:cxnSp>
        <p:nvCxnSpPr>
          <p:cNvPr id="137" name="136 Conector recto de flecha"/>
          <p:cNvCxnSpPr/>
          <p:nvPr/>
        </p:nvCxnSpPr>
        <p:spPr>
          <a:xfrm rot="10800000">
            <a:off x="3043990" y="1728536"/>
            <a:ext cx="2979820" cy="961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8" name="137 CuadroTexto"/>
          <p:cNvSpPr txBox="1"/>
          <p:nvPr/>
        </p:nvSpPr>
        <p:spPr>
          <a:xfrm>
            <a:off x="3245666" y="1267328"/>
            <a:ext cx="243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b="1" i="1" dirty="0" smtClean="0">
                <a:solidFill>
                  <a:srgbClr val="C0504D">
                    <a:lumMod val="50000"/>
                  </a:srgbClr>
                </a:solidFill>
                <a:latin typeface="Calibri"/>
              </a:rPr>
              <a:t>Potencia en líneas de potencia</a:t>
            </a:r>
          </a:p>
        </p:txBody>
      </p:sp>
      <p:sp>
        <p:nvSpPr>
          <p:cNvPr id="139" name="138 CuadroTexto"/>
          <p:cNvSpPr txBox="1"/>
          <p:nvPr/>
        </p:nvSpPr>
        <p:spPr>
          <a:xfrm>
            <a:off x="3951538" y="1696464"/>
            <a:ext cx="979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b="1" i="1" dirty="0" smtClean="0">
                <a:solidFill>
                  <a:srgbClr val="C0504D">
                    <a:lumMod val="50000"/>
                  </a:srgbClr>
                </a:solidFill>
                <a:latin typeface="Calibri"/>
              </a:rPr>
              <a:t>Frecuencia</a:t>
            </a:r>
          </a:p>
        </p:txBody>
      </p:sp>
      <p:sp>
        <p:nvSpPr>
          <p:cNvPr id="149" name="148 CuadroTexto"/>
          <p:cNvSpPr txBox="1"/>
          <p:nvPr/>
        </p:nvSpPr>
        <p:spPr>
          <a:xfrm>
            <a:off x="6995525" y="3850109"/>
            <a:ext cx="2052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AGC : control automático </a:t>
            </a:r>
            <a:br>
              <a:rPr lang="es-MX" sz="1400" i="1" dirty="0" smtClean="0">
                <a:solidFill>
                  <a:prstClr val="black"/>
                </a:solidFill>
                <a:latin typeface="Calibri"/>
              </a:rPr>
            </a:b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           de generación</a:t>
            </a:r>
          </a:p>
        </p:txBody>
      </p:sp>
      <p:sp>
        <p:nvSpPr>
          <p:cNvPr id="150" name="149 CuadroTexto"/>
          <p:cNvSpPr txBox="1"/>
          <p:nvPr/>
        </p:nvSpPr>
        <p:spPr>
          <a:xfrm>
            <a:off x="72192" y="4523881"/>
            <a:ext cx="8807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es-CL" sz="1800" b="1" i="1" dirty="0" smtClean="0">
                <a:solidFill>
                  <a:prstClr val="black"/>
                </a:solidFill>
                <a:latin typeface="Calibri"/>
              </a:rPr>
              <a:t>Definiciones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CL" sz="1800" i="1" dirty="0" smtClean="0">
                <a:solidFill>
                  <a:prstClr val="black"/>
                </a:solidFill>
                <a:latin typeface="Calibri"/>
              </a:rPr>
              <a:t> Regulación permanente de velocidad, estatismo permanente o porcentaje de caída (</a:t>
            </a:r>
            <a:r>
              <a:rPr lang="es-CL" sz="1800" i="1" dirty="0" err="1" smtClean="0">
                <a:solidFill>
                  <a:prstClr val="black"/>
                </a:solidFill>
                <a:latin typeface="Calibri"/>
              </a:rPr>
              <a:t>droop</a:t>
            </a:r>
            <a:r>
              <a:rPr lang="es-CL" sz="1800" i="1" dirty="0" smtClean="0">
                <a:solidFill>
                  <a:prstClr val="black"/>
                </a:solidFill>
                <a:latin typeface="Calibri"/>
              </a:rPr>
              <a:t>) </a:t>
            </a:r>
            <a:br>
              <a:rPr lang="es-CL" sz="1800" i="1" dirty="0" smtClean="0">
                <a:solidFill>
                  <a:prstClr val="black"/>
                </a:solidFill>
                <a:latin typeface="Calibri"/>
              </a:rPr>
            </a:br>
            <a:r>
              <a:rPr lang="es-CL" sz="1800" i="1" dirty="0" smtClean="0">
                <a:solidFill>
                  <a:prstClr val="black"/>
                </a:solidFill>
                <a:latin typeface="Calibri"/>
              </a:rPr>
              <a:t>  es el cambio (caída) de velocidad que experimenta la máquina al pasar desde el vacío a </a:t>
            </a:r>
            <a:br>
              <a:rPr lang="es-CL" sz="1800" i="1" dirty="0" smtClean="0">
                <a:solidFill>
                  <a:prstClr val="black"/>
                </a:solidFill>
                <a:latin typeface="Calibri"/>
              </a:rPr>
            </a:br>
            <a:r>
              <a:rPr lang="es-CL" sz="1800" i="1" dirty="0" smtClean="0">
                <a:solidFill>
                  <a:prstClr val="black"/>
                </a:solidFill>
                <a:latin typeface="Calibri"/>
              </a:rPr>
              <a:t>  plena carga </a:t>
            </a:r>
            <a:r>
              <a:rPr lang="es-CL" sz="1800" i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 </a:t>
            </a:r>
            <a:r>
              <a:rPr lang="es-MX" sz="1800" i="1" dirty="0" smtClean="0">
                <a:solidFill>
                  <a:prstClr val="black"/>
                </a:solidFill>
                <a:latin typeface="Calibri"/>
              </a:rPr>
              <a:t>Valores típicos 5%.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MX" sz="1800" i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MX" sz="1800" i="1" dirty="0" smtClean="0">
                <a:solidFill>
                  <a:prstClr val="black"/>
                </a:solidFill>
                <a:latin typeface="Calibri"/>
              </a:rPr>
              <a:t>El control de generación y frecuencia en un sistema se conoce como control frecuencia-</a:t>
            </a:r>
            <a:br>
              <a:rPr lang="es-MX" sz="1800" i="1" dirty="0" smtClean="0">
                <a:solidFill>
                  <a:prstClr val="black"/>
                </a:solidFill>
                <a:latin typeface="Calibri"/>
              </a:rPr>
            </a:br>
            <a:r>
              <a:rPr lang="es-MX" sz="1800" i="1" dirty="0" smtClean="0">
                <a:solidFill>
                  <a:prstClr val="black"/>
                </a:solidFill>
                <a:latin typeface="Calibri"/>
              </a:rPr>
              <a:t>  carga (LFC).</a:t>
            </a:r>
            <a:endParaRPr lang="es-CL" sz="18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506933" y="218397"/>
            <a:ext cx="7737475" cy="402291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Sistemas aislados (I)</a:t>
            </a:r>
            <a:endParaRPr lang="de-DE" sz="2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7023813" y="6176014"/>
            <a:ext cx="2087729" cy="20531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800" dirty="0" smtClean="0">
                <a:latin typeface="Comic Sans MS" pitchFamily="66" charset="0"/>
              </a:rPr>
              <a:t>Fuente: </a:t>
            </a:r>
            <a:r>
              <a:rPr lang="es-ES_tradnl" sz="800" dirty="0" err="1" smtClean="0">
                <a:latin typeface="Comic Sans MS" pitchFamily="66" charset="0"/>
              </a:rPr>
              <a:t>Power</a:t>
            </a:r>
            <a:r>
              <a:rPr lang="es-ES_tradnl" sz="800" dirty="0" smtClean="0">
                <a:latin typeface="Comic Sans MS" pitchFamily="66" charset="0"/>
              </a:rPr>
              <a:t> </a:t>
            </a:r>
            <a:r>
              <a:rPr lang="es-ES_tradnl" sz="800" dirty="0" err="1" smtClean="0">
                <a:latin typeface="Comic Sans MS" pitchFamily="66" charset="0"/>
              </a:rPr>
              <a:t>System</a:t>
            </a:r>
            <a:r>
              <a:rPr lang="es-ES_tradnl" sz="800" dirty="0" smtClean="0">
                <a:latin typeface="Comic Sans MS" pitchFamily="66" charset="0"/>
              </a:rPr>
              <a:t> </a:t>
            </a:r>
            <a:r>
              <a:rPr lang="es-ES_tradnl" sz="800" dirty="0" err="1" smtClean="0">
                <a:latin typeface="Comic Sans MS" pitchFamily="66" charset="0"/>
              </a:rPr>
              <a:t>Stability</a:t>
            </a:r>
            <a:r>
              <a:rPr lang="es-ES_tradnl" sz="800" dirty="0" smtClean="0">
                <a:latin typeface="Comic Sans MS" pitchFamily="66" charset="0"/>
              </a:rPr>
              <a:t>, </a:t>
            </a:r>
            <a:r>
              <a:rPr lang="es-ES_tradnl" sz="800" dirty="0" err="1" smtClean="0">
                <a:latin typeface="Comic Sans MS" pitchFamily="66" charset="0"/>
              </a:rPr>
              <a:t>Kundur</a:t>
            </a:r>
            <a:endParaRPr lang="es-ES_tradnl" sz="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447257" y="1338235"/>
            <a:ext cx="1126774" cy="405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</a:rPr>
              <a:t>Turbina</a:t>
            </a:r>
            <a:endParaRPr lang="es-CL" sz="1800" dirty="0">
              <a:solidFill>
                <a:prstClr val="black"/>
              </a:solidFill>
            </a:endParaRPr>
          </a:p>
        </p:txBody>
      </p:sp>
      <p:sp>
        <p:nvSpPr>
          <p:cNvPr id="6" name="5 O"/>
          <p:cNvSpPr/>
          <p:nvPr/>
        </p:nvSpPr>
        <p:spPr>
          <a:xfrm>
            <a:off x="1312093" y="1350273"/>
            <a:ext cx="433137" cy="409074"/>
          </a:xfrm>
          <a:prstGeom prst="flowChartOr">
            <a:avLst/>
          </a:prstGeom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>
              <a:solidFill>
                <a:prstClr val="black"/>
              </a:solidFill>
            </a:endParaRPr>
          </a:p>
        </p:txBody>
      </p:sp>
      <p:cxnSp>
        <p:nvCxnSpPr>
          <p:cNvPr id="8" name="7 Conector recto de flecha"/>
          <p:cNvCxnSpPr>
            <a:endCxn id="6" idx="2"/>
          </p:cNvCxnSpPr>
          <p:nvPr/>
        </p:nvCxnSpPr>
        <p:spPr>
          <a:xfrm>
            <a:off x="686454" y="1554809"/>
            <a:ext cx="625639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>
            <a:stCxn id="6" idx="6"/>
            <a:endCxn id="5" idx="1"/>
          </p:cNvCxnSpPr>
          <p:nvPr/>
        </p:nvCxnSpPr>
        <p:spPr>
          <a:xfrm flipV="1">
            <a:off x="1745230" y="1540767"/>
            <a:ext cx="702027" cy="1404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stCxn id="5" idx="3"/>
            <a:endCxn id="14" idx="2"/>
          </p:cNvCxnSpPr>
          <p:nvPr/>
        </p:nvCxnSpPr>
        <p:spPr>
          <a:xfrm flipV="1">
            <a:off x="3574031" y="1536763"/>
            <a:ext cx="1540041" cy="40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5114072" y="1217926"/>
            <a:ext cx="649705" cy="63767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G</a:t>
            </a:r>
            <a:endParaRPr lang="es-CL" sz="1800" b="1" dirty="0">
              <a:solidFill>
                <a:prstClr val="black"/>
              </a:solidFill>
            </a:endParaRPr>
          </a:p>
        </p:txBody>
      </p:sp>
      <p:cxnSp>
        <p:nvCxnSpPr>
          <p:cNvPr id="15" name="14 Conector recto de flecha"/>
          <p:cNvCxnSpPr>
            <a:stCxn id="14" idx="6"/>
          </p:cNvCxnSpPr>
          <p:nvPr/>
        </p:nvCxnSpPr>
        <p:spPr>
          <a:xfrm flipV="1">
            <a:off x="5763777" y="1530746"/>
            <a:ext cx="493295" cy="60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Elipse"/>
          <p:cNvSpPr/>
          <p:nvPr/>
        </p:nvSpPr>
        <p:spPr>
          <a:xfrm>
            <a:off x="4460355" y="2778021"/>
            <a:ext cx="461211" cy="44917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∑</a:t>
            </a:r>
            <a:endParaRPr lang="es-CL" sz="1800" b="1" dirty="0">
              <a:solidFill>
                <a:prstClr val="black"/>
              </a:solidFill>
            </a:endParaRPr>
          </a:p>
        </p:txBody>
      </p:sp>
      <p:cxnSp>
        <p:nvCxnSpPr>
          <p:cNvPr id="17" name="16 Conector recto de flecha"/>
          <p:cNvCxnSpPr>
            <a:endCxn id="16" idx="0"/>
          </p:cNvCxnSpPr>
          <p:nvPr/>
        </p:nvCxnSpPr>
        <p:spPr>
          <a:xfrm rot="5400000">
            <a:off x="4068328" y="2153382"/>
            <a:ext cx="1247272" cy="200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19 Rectángulo"/>
          <p:cNvSpPr/>
          <p:nvPr/>
        </p:nvSpPr>
        <p:spPr>
          <a:xfrm>
            <a:off x="3337405" y="2822135"/>
            <a:ext cx="405063" cy="368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600" b="1" dirty="0" smtClean="0">
                <a:solidFill>
                  <a:prstClr val="black"/>
                </a:solidFill>
              </a:rPr>
              <a:t>-K</a:t>
            </a:r>
            <a:endParaRPr lang="es-CL" sz="1600" b="1" dirty="0">
              <a:solidFill>
                <a:prstClr val="black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1793358" y="2818125"/>
            <a:ext cx="1263311" cy="368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600" b="1" dirty="0" smtClean="0">
                <a:solidFill>
                  <a:prstClr val="black"/>
                </a:solidFill>
              </a:rPr>
              <a:t>Integrador</a:t>
            </a:r>
            <a:endParaRPr lang="es-CL" sz="1600" b="1" dirty="0">
              <a:solidFill>
                <a:prstClr val="black"/>
              </a:solidFill>
            </a:endParaRPr>
          </a:p>
        </p:txBody>
      </p:sp>
      <p:cxnSp>
        <p:nvCxnSpPr>
          <p:cNvPr id="22" name="21 Conector recto de flecha"/>
          <p:cNvCxnSpPr>
            <a:stCxn id="16" idx="2"/>
            <a:endCxn id="20" idx="3"/>
          </p:cNvCxnSpPr>
          <p:nvPr/>
        </p:nvCxnSpPr>
        <p:spPr>
          <a:xfrm rot="10800000" flipV="1">
            <a:off x="3742469" y="3002610"/>
            <a:ext cx="717887" cy="40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>
            <a:stCxn id="20" idx="1"/>
            <a:endCxn id="21" idx="3"/>
          </p:cNvCxnSpPr>
          <p:nvPr/>
        </p:nvCxnSpPr>
        <p:spPr>
          <a:xfrm rot="10800000">
            <a:off x="3056669" y="3002610"/>
            <a:ext cx="280736" cy="40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40" name="39 Objeto"/>
          <p:cNvGraphicFramePr>
            <a:graphicFrameLocks noChangeAspect="1"/>
          </p:cNvGraphicFramePr>
          <p:nvPr/>
        </p:nvGraphicFramePr>
        <p:xfrm>
          <a:off x="4585687" y="1097610"/>
          <a:ext cx="310816" cy="372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cuación" r:id="rId3" imgW="190500" imgH="228600" progId="Equation.3">
                  <p:embed/>
                </p:oleObj>
              </mc:Choice>
              <mc:Fallback>
                <p:oleObj name="Ecuación" r:id="rId3" imgW="1905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5687" y="1097610"/>
                        <a:ext cx="310816" cy="3729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054128" y="1109143"/>
          <a:ext cx="278793" cy="385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cuación" r:id="rId5" imgW="165028" imgH="228501" progId="Equation.3">
                  <p:embed/>
                </p:oleObj>
              </mc:Choice>
              <mc:Fallback>
                <p:oleObj name="Ecuación" r:id="rId5" imgW="165028" imgH="228501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4128" y="1109143"/>
                        <a:ext cx="278793" cy="3855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41 CuadroTexto"/>
          <p:cNvSpPr txBox="1"/>
          <p:nvPr/>
        </p:nvSpPr>
        <p:spPr>
          <a:xfrm>
            <a:off x="1095517" y="977295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Válvula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116084" y="1953275"/>
          <a:ext cx="367843" cy="251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cuación" r:id="rId7" imgW="241091" imgH="164957" progId="Equation.3">
                  <p:embed/>
                </p:oleObj>
              </mc:Choice>
              <mc:Fallback>
                <p:oleObj name="Ecuación" r:id="rId7" imgW="241091" imgH="16495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84" y="1953275"/>
                        <a:ext cx="367843" cy="2512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44 Conector angular"/>
          <p:cNvCxnSpPr>
            <a:stCxn id="21" idx="1"/>
            <a:endCxn id="6" idx="4"/>
          </p:cNvCxnSpPr>
          <p:nvPr/>
        </p:nvCxnSpPr>
        <p:spPr>
          <a:xfrm rot="10800000">
            <a:off x="1528662" y="1759348"/>
            <a:ext cx="264696" cy="1243263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/>
          <p:nvPr/>
        </p:nvCxnSpPr>
        <p:spPr>
          <a:xfrm rot="10800000" flipV="1">
            <a:off x="4917565" y="3022663"/>
            <a:ext cx="609599" cy="40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5246751" y="2624700"/>
          <a:ext cx="3206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Ecuación" r:id="rId9" imgW="190500" imgH="228600" progId="Equation.3">
                  <p:embed/>
                </p:oleObj>
              </mc:Choice>
              <mc:Fallback>
                <p:oleObj name="Ecuación" r:id="rId9" imgW="19050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6751" y="2624700"/>
                        <a:ext cx="320675" cy="38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4764739" y="2020281"/>
          <a:ext cx="3206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Ecuación" r:id="rId11" imgW="190335" imgH="215713" progId="Equation.3">
                  <p:embed/>
                </p:oleObj>
              </mc:Choice>
              <mc:Fallback>
                <p:oleObj name="Ecuación" r:id="rId11" imgW="190335" imgH="215713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4739" y="2020281"/>
                        <a:ext cx="32067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017528" y="2609243"/>
          <a:ext cx="49053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Ecuación" r:id="rId13" imgW="291847" imgH="215713" progId="Equation.3">
                  <p:embed/>
                </p:oleObj>
              </mc:Choice>
              <mc:Fallback>
                <p:oleObj name="Ecuación" r:id="rId13" imgW="291847" imgH="215713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7528" y="2609243"/>
                        <a:ext cx="490538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50 CuadroTexto"/>
          <p:cNvSpPr txBox="1"/>
          <p:nvPr/>
        </p:nvSpPr>
        <p:spPr>
          <a:xfrm>
            <a:off x="4676917" y="25253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+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4865413" y="270182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-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24718" y="1237980"/>
            <a:ext cx="737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i="1" dirty="0" smtClean="0">
                <a:solidFill>
                  <a:prstClr val="black"/>
                </a:solidFill>
                <a:latin typeface="Calibri"/>
              </a:rPr>
              <a:t>Vapor</a:t>
            </a:r>
            <a:br>
              <a:rPr lang="es-MX" sz="1800" i="1" dirty="0" smtClean="0">
                <a:solidFill>
                  <a:prstClr val="black"/>
                </a:solidFill>
                <a:latin typeface="Calibri"/>
              </a:rPr>
            </a:br>
            <a:r>
              <a:rPr lang="es-MX" sz="1800" i="1" dirty="0" smtClean="0">
                <a:solidFill>
                  <a:prstClr val="black"/>
                </a:solidFill>
                <a:latin typeface="Calibri"/>
              </a:rPr>
              <a:t>agua</a:t>
            </a:r>
            <a:endParaRPr lang="es-CL" sz="18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64 CuadroTexto"/>
          <p:cNvSpPr txBox="1"/>
          <p:nvPr/>
        </p:nvSpPr>
        <p:spPr>
          <a:xfrm>
            <a:off x="1992812" y="683404"/>
            <a:ext cx="5387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  <a:latin typeface="Calibri"/>
              </a:rPr>
              <a:t>Regulador de velocidad isócrono (velocidad constante)</a:t>
            </a:r>
            <a:endParaRPr lang="es-CL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6840736" y="2474893"/>
            <a:ext cx="20201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Y      : posición de válvula </a:t>
            </a:r>
            <a:br>
              <a:rPr lang="es-MX" sz="1400" i="1" dirty="0" smtClean="0">
                <a:solidFill>
                  <a:prstClr val="black"/>
                </a:solidFill>
                <a:latin typeface="Calibri"/>
              </a:rPr>
            </a:b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          (+ abrir, - cerrar)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P</a:t>
            </a:r>
            <a:r>
              <a:rPr lang="es-MX" sz="1400" i="1" baseline="-25000" dirty="0" smtClean="0">
                <a:solidFill>
                  <a:prstClr val="black"/>
                </a:solidFill>
                <a:latin typeface="Calibri"/>
              </a:rPr>
              <a:t>m</a:t>
            </a: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   : potencia mecánica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l-GR" sz="1400" i="1" dirty="0" smtClean="0">
                <a:solidFill>
                  <a:prstClr val="black"/>
                </a:solidFill>
                <a:latin typeface="Calibri"/>
              </a:rPr>
              <a:t>ω</a:t>
            </a:r>
            <a:r>
              <a:rPr lang="es-MX" sz="1400" i="1" baseline="-25000" dirty="0" smtClean="0">
                <a:solidFill>
                  <a:prstClr val="black"/>
                </a:solidFill>
                <a:latin typeface="Calibri"/>
              </a:rPr>
              <a:t>r</a:t>
            </a: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   : velocidad del rotor</a:t>
            </a:r>
          </a:p>
        </p:txBody>
      </p:sp>
      <p:sp>
        <p:nvSpPr>
          <p:cNvPr id="92" name="91 CuadroTexto"/>
          <p:cNvSpPr txBox="1"/>
          <p:nvPr/>
        </p:nvSpPr>
        <p:spPr>
          <a:xfrm>
            <a:off x="1880285" y="3349787"/>
            <a:ext cx="5788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  <a:latin typeface="Calibri"/>
              </a:rPr>
              <a:t>Regulador de velocidad con característica velocidad -</a:t>
            </a:r>
            <a:r>
              <a:rPr lang="es-MX" sz="1800" b="1" dirty="0" err="1" smtClean="0">
                <a:solidFill>
                  <a:prstClr val="black"/>
                </a:solidFill>
                <a:latin typeface="Calibri"/>
              </a:rPr>
              <a:t>droop</a:t>
            </a:r>
            <a:endParaRPr lang="es-CL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55 Rectángulo redondeado"/>
          <p:cNvSpPr/>
          <p:nvPr/>
        </p:nvSpPr>
        <p:spPr>
          <a:xfrm>
            <a:off x="1661029" y="2709841"/>
            <a:ext cx="2298032" cy="589547"/>
          </a:xfrm>
          <a:prstGeom prst="round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>
              <a:solidFill>
                <a:prstClr val="white"/>
              </a:solidFill>
            </a:endParaRPr>
          </a:p>
        </p:txBody>
      </p:sp>
      <p:sp>
        <p:nvSpPr>
          <p:cNvPr id="57" name="56 CuadroTexto"/>
          <p:cNvSpPr txBox="1"/>
          <p:nvPr/>
        </p:nvSpPr>
        <p:spPr>
          <a:xfrm>
            <a:off x="1926870" y="2421087"/>
            <a:ext cx="19293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b="1" i="1" dirty="0" smtClean="0">
                <a:solidFill>
                  <a:srgbClr val="00B050"/>
                </a:solidFill>
                <a:latin typeface="Calibri"/>
              </a:rPr>
              <a:t>Regulador de velocidad</a:t>
            </a:r>
          </a:p>
        </p:txBody>
      </p:sp>
      <p:sp>
        <p:nvSpPr>
          <p:cNvPr id="58" name="57 Rectángulo"/>
          <p:cNvSpPr/>
          <p:nvPr/>
        </p:nvSpPr>
        <p:spPr>
          <a:xfrm>
            <a:off x="2483768" y="3964370"/>
            <a:ext cx="1119095" cy="405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</a:rPr>
              <a:t>Turbina</a:t>
            </a:r>
            <a:endParaRPr lang="es-CL" sz="1800" dirty="0">
              <a:solidFill>
                <a:prstClr val="black"/>
              </a:solidFill>
            </a:endParaRPr>
          </a:p>
        </p:txBody>
      </p:sp>
      <p:sp>
        <p:nvSpPr>
          <p:cNvPr id="59" name="58 O"/>
          <p:cNvSpPr/>
          <p:nvPr/>
        </p:nvSpPr>
        <p:spPr>
          <a:xfrm>
            <a:off x="1340926" y="3976408"/>
            <a:ext cx="433137" cy="409074"/>
          </a:xfrm>
          <a:prstGeom prst="flowChartOr">
            <a:avLst/>
          </a:prstGeom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>
              <a:solidFill>
                <a:prstClr val="black"/>
              </a:solidFill>
            </a:endParaRPr>
          </a:p>
        </p:txBody>
      </p:sp>
      <p:cxnSp>
        <p:nvCxnSpPr>
          <p:cNvPr id="60" name="59 Conector recto de flecha"/>
          <p:cNvCxnSpPr>
            <a:endCxn id="59" idx="2"/>
          </p:cNvCxnSpPr>
          <p:nvPr/>
        </p:nvCxnSpPr>
        <p:spPr>
          <a:xfrm>
            <a:off x="715287" y="4180944"/>
            <a:ext cx="625639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>
            <a:stCxn id="59" idx="6"/>
            <a:endCxn id="58" idx="1"/>
          </p:cNvCxnSpPr>
          <p:nvPr/>
        </p:nvCxnSpPr>
        <p:spPr>
          <a:xfrm flipV="1">
            <a:off x="1774063" y="4166902"/>
            <a:ext cx="709705" cy="1404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 de flecha"/>
          <p:cNvCxnSpPr>
            <a:stCxn id="58" idx="3"/>
            <a:endCxn id="63" idx="2"/>
          </p:cNvCxnSpPr>
          <p:nvPr/>
        </p:nvCxnSpPr>
        <p:spPr>
          <a:xfrm flipV="1">
            <a:off x="3602863" y="4162898"/>
            <a:ext cx="2244391" cy="40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62 Elipse"/>
          <p:cNvSpPr/>
          <p:nvPr/>
        </p:nvSpPr>
        <p:spPr>
          <a:xfrm>
            <a:off x="5847254" y="3844061"/>
            <a:ext cx="649705" cy="63767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G</a:t>
            </a:r>
            <a:endParaRPr lang="es-CL" sz="1800" b="1" dirty="0">
              <a:solidFill>
                <a:prstClr val="black"/>
              </a:solidFill>
            </a:endParaRPr>
          </a:p>
        </p:txBody>
      </p:sp>
      <p:cxnSp>
        <p:nvCxnSpPr>
          <p:cNvPr id="64" name="63 Conector recto de flecha"/>
          <p:cNvCxnSpPr>
            <a:stCxn id="63" idx="6"/>
          </p:cNvCxnSpPr>
          <p:nvPr/>
        </p:nvCxnSpPr>
        <p:spPr>
          <a:xfrm flipV="1">
            <a:off x="6496959" y="4156881"/>
            <a:ext cx="493295" cy="60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93 Elipse"/>
          <p:cNvSpPr/>
          <p:nvPr/>
        </p:nvSpPr>
        <p:spPr>
          <a:xfrm>
            <a:off x="5193537" y="5404156"/>
            <a:ext cx="461211" cy="44917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∑</a:t>
            </a:r>
            <a:endParaRPr lang="es-CL" sz="1800" b="1" dirty="0">
              <a:solidFill>
                <a:prstClr val="black"/>
              </a:solidFill>
            </a:endParaRPr>
          </a:p>
        </p:txBody>
      </p:sp>
      <p:cxnSp>
        <p:nvCxnSpPr>
          <p:cNvPr id="95" name="94 Conector recto de flecha"/>
          <p:cNvCxnSpPr>
            <a:endCxn id="94" idx="0"/>
          </p:cNvCxnSpPr>
          <p:nvPr/>
        </p:nvCxnSpPr>
        <p:spPr>
          <a:xfrm rot="5400000">
            <a:off x="4801510" y="4779517"/>
            <a:ext cx="1247272" cy="200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6" name="95 Rectángulo"/>
          <p:cNvSpPr/>
          <p:nvPr/>
        </p:nvSpPr>
        <p:spPr>
          <a:xfrm>
            <a:off x="3366238" y="5448270"/>
            <a:ext cx="405063" cy="368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600" b="1" dirty="0" smtClean="0">
                <a:solidFill>
                  <a:prstClr val="black"/>
                </a:solidFill>
              </a:rPr>
              <a:t>K</a:t>
            </a:r>
            <a:endParaRPr lang="es-CL" sz="1600" b="1" dirty="0">
              <a:solidFill>
                <a:prstClr val="black"/>
              </a:solidFill>
            </a:endParaRPr>
          </a:p>
        </p:txBody>
      </p:sp>
      <p:sp>
        <p:nvSpPr>
          <p:cNvPr id="97" name="96 Rectángulo"/>
          <p:cNvSpPr/>
          <p:nvPr/>
        </p:nvSpPr>
        <p:spPr>
          <a:xfrm>
            <a:off x="1822191" y="5444260"/>
            <a:ext cx="1263311" cy="368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600" b="1" dirty="0" smtClean="0">
                <a:solidFill>
                  <a:prstClr val="black"/>
                </a:solidFill>
              </a:rPr>
              <a:t>Integrador</a:t>
            </a:r>
            <a:endParaRPr lang="es-CL" sz="1600" b="1" dirty="0">
              <a:solidFill>
                <a:prstClr val="black"/>
              </a:solidFill>
            </a:endParaRPr>
          </a:p>
        </p:txBody>
      </p:sp>
      <p:cxnSp>
        <p:nvCxnSpPr>
          <p:cNvPr id="98" name="97 Conector recto de flecha"/>
          <p:cNvCxnSpPr>
            <a:stCxn id="94" idx="2"/>
            <a:endCxn id="96" idx="3"/>
          </p:cNvCxnSpPr>
          <p:nvPr/>
        </p:nvCxnSpPr>
        <p:spPr>
          <a:xfrm rot="10800000" flipV="1">
            <a:off x="3771301" y="5628745"/>
            <a:ext cx="1422236" cy="40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9" name="98 Conector recto de flecha"/>
          <p:cNvCxnSpPr>
            <a:stCxn id="96" idx="1"/>
            <a:endCxn id="97" idx="3"/>
          </p:cNvCxnSpPr>
          <p:nvPr/>
        </p:nvCxnSpPr>
        <p:spPr>
          <a:xfrm rot="10800000">
            <a:off x="3085502" y="5628745"/>
            <a:ext cx="280736" cy="40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00" name="99 Objeto"/>
          <p:cNvGraphicFramePr>
            <a:graphicFrameLocks noChangeAspect="1"/>
          </p:cNvGraphicFramePr>
          <p:nvPr/>
        </p:nvGraphicFramePr>
        <p:xfrm>
          <a:off x="5318869" y="3723745"/>
          <a:ext cx="310816" cy="372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Ecuación" r:id="rId15" imgW="190500" imgH="228600" progId="Equation.3">
                  <p:embed/>
                </p:oleObj>
              </mc:Choice>
              <mc:Fallback>
                <p:oleObj name="Ecuación" r:id="rId15" imgW="19050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869" y="3723745"/>
                        <a:ext cx="310816" cy="3729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3"/>
          <p:cNvGraphicFramePr>
            <a:graphicFrameLocks noChangeAspect="1"/>
          </p:cNvGraphicFramePr>
          <p:nvPr/>
        </p:nvGraphicFramePr>
        <p:xfrm>
          <a:off x="6787310" y="3735278"/>
          <a:ext cx="278793" cy="385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Ecuación" r:id="rId16" imgW="165028" imgH="228501" progId="Equation.3">
                  <p:embed/>
                </p:oleObj>
              </mc:Choice>
              <mc:Fallback>
                <p:oleObj name="Ecuación" r:id="rId16" imgW="165028" imgH="228501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7310" y="3735278"/>
                        <a:ext cx="278793" cy="3855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101 CuadroTexto"/>
          <p:cNvSpPr txBox="1"/>
          <p:nvPr/>
        </p:nvSpPr>
        <p:spPr>
          <a:xfrm>
            <a:off x="1124350" y="3603430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Válvula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03" name="Object 4"/>
          <p:cNvGraphicFramePr>
            <a:graphicFrameLocks noChangeAspect="1"/>
          </p:cNvGraphicFramePr>
          <p:nvPr/>
        </p:nvGraphicFramePr>
        <p:xfrm>
          <a:off x="1144917" y="4579410"/>
          <a:ext cx="367843" cy="251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Ecuación" r:id="rId17" imgW="241091" imgH="164957" progId="Equation.3">
                  <p:embed/>
                </p:oleObj>
              </mc:Choice>
              <mc:Fallback>
                <p:oleObj name="Ecuación" r:id="rId17" imgW="241091" imgH="164957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917" y="4579410"/>
                        <a:ext cx="367843" cy="2512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4" name="44 Conector angular"/>
          <p:cNvCxnSpPr>
            <a:stCxn id="97" idx="1"/>
            <a:endCxn id="59" idx="4"/>
          </p:cNvCxnSpPr>
          <p:nvPr/>
        </p:nvCxnSpPr>
        <p:spPr>
          <a:xfrm rot="10800000">
            <a:off x="1557495" y="4385483"/>
            <a:ext cx="264696" cy="1243263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5" name="104 Conector recto de flecha"/>
          <p:cNvCxnSpPr/>
          <p:nvPr/>
        </p:nvCxnSpPr>
        <p:spPr>
          <a:xfrm rot="10800000" flipV="1">
            <a:off x="5650747" y="5648798"/>
            <a:ext cx="609599" cy="40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06" name="Object 5"/>
          <p:cNvGraphicFramePr>
            <a:graphicFrameLocks noChangeAspect="1"/>
          </p:cNvGraphicFramePr>
          <p:nvPr/>
        </p:nvGraphicFramePr>
        <p:xfrm>
          <a:off x="5979933" y="5250835"/>
          <a:ext cx="3206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Ecuación" r:id="rId18" imgW="190500" imgH="228600" progId="Equation.3">
                  <p:embed/>
                </p:oleObj>
              </mc:Choice>
              <mc:Fallback>
                <p:oleObj name="Ecuación" r:id="rId18" imgW="190500" imgH="228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9933" y="5250835"/>
                        <a:ext cx="320675" cy="38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Object 6"/>
          <p:cNvGraphicFramePr>
            <a:graphicFrameLocks noChangeAspect="1"/>
          </p:cNvGraphicFramePr>
          <p:nvPr/>
        </p:nvGraphicFramePr>
        <p:xfrm>
          <a:off x="5497921" y="4646416"/>
          <a:ext cx="3206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Ecuación" r:id="rId19" imgW="190335" imgH="215713" progId="Equation.3">
                  <p:embed/>
                </p:oleObj>
              </mc:Choice>
              <mc:Fallback>
                <p:oleObj name="Ecuación" r:id="rId19" imgW="190335" imgH="215713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921" y="4646416"/>
                        <a:ext cx="32067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" name="Object 7"/>
          <p:cNvGraphicFramePr>
            <a:graphicFrameLocks noChangeAspect="1"/>
          </p:cNvGraphicFramePr>
          <p:nvPr/>
        </p:nvGraphicFramePr>
        <p:xfrm>
          <a:off x="4713626" y="5272449"/>
          <a:ext cx="49053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Ecuación" r:id="rId20" imgW="291847" imgH="215713" progId="Equation.3">
                  <p:embed/>
                </p:oleObj>
              </mc:Choice>
              <mc:Fallback>
                <p:oleObj name="Ecuación" r:id="rId20" imgW="291847" imgH="215713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3626" y="5272449"/>
                        <a:ext cx="490538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" name="108 CuadroTexto"/>
          <p:cNvSpPr txBox="1"/>
          <p:nvPr/>
        </p:nvSpPr>
        <p:spPr>
          <a:xfrm>
            <a:off x="5410099" y="51514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+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109 CuadroTexto"/>
          <p:cNvSpPr txBox="1"/>
          <p:nvPr/>
        </p:nvSpPr>
        <p:spPr>
          <a:xfrm>
            <a:off x="5598595" y="532796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-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110 CuadroTexto"/>
          <p:cNvSpPr txBox="1"/>
          <p:nvPr/>
        </p:nvSpPr>
        <p:spPr>
          <a:xfrm>
            <a:off x="53551" y="3864115"/>
            <a:ext cx="737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i="1" dirty="0" smtClean="0">
                <a:solidFill>
                  <a:prstClr val="black"/>
                </a:solidFill>
                <a:latin typeface="Calibri"/>
              </a:rPr>
              <a:t>Vapor</a:t>
            </a:r>
            <a:br>
              <a:rPr lang="es-MX" sz="1800" i="1" dirty="0" smtClean="0">
                <a:solidFill>
                  <a:prstClr val="black"/>
                </a:solidFill>
                <a:latin typeface="Calibri"/>
              </a:rPr>
            </a:br>
            <a:r>
              <a:rPr lang="es-MX" sz="1800" i="1" dirty="0" smtClean="0">
                <a:solidFill>
                  <a:prstClr val="black"/>
                </a:solidFill>
                <a:latin typeface="Calibri"/>
              </a:rPr>
              <a:t>agua</a:t>
            </a:r>
            <a:endParaRPr lang="es-CL" sz="18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111 CuadroTexto"/>
          <p:cNvSpPr txBox="1"/>
          <p:nvPr/>
        </p:nvSpPr>
        <p:spPr>
          <a:xfrm>
            <a:off x="6936929" y="5013176"/>
            <a:ext cx="23155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Y     : posición de válvula </a:t>
            </a:r>
            <a:br>
              <a:rPr lang="es-MX" sz="1400" i="1" dirty="0" smtClean="0">
                <a:solidFill>
                  <a:prstClr val="black"/>
                </a:solidFill>
                <a:latin typeface="Calibri"/>
              </a:rPr>
            </a:b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         (+ abrir, - cerrar)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P</a:t>
            </a:r>
            <a:r>
              <a:rPr lang="es-MX" sz="1400" i="1" baseline="-25000" dirty="0" smtClean="0">
                <a:solidFill>
                  <a:prstClr val="black"/>
                </a:solidFill>
                <a:latin typeface="Calibri"/>
              </a:rPr>
              <a:t>m</a:t>
            </a: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  : potencia mecánica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l-GR" sz="1400" i="1" dirty="0" smtClean="0">
                <a:solidFill>
                  <a:prstClr val="black"/>
                </a:solidFill>
                <a:latin typeface="Calibri"/>
              </a:rPr>
              <a:t>ω</a:t>
            </a:r>
            <a:r>
              <a:rPr lang="es-MX" sz="1400" i="1" baseline="-25000" dirty="0" smtClean="0">
                <a:solidFill>
                  <a:prstClr val="black"/>
                </a:solidFill>
                <a:latin typeface="Calibri"/>
              </a:rPr>
              <a:t>r</a:t>
            </a: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   : velocidad del rotor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1/R : ganancia de </a:t>
            </a:r>
            <a:br>
              <a:rPr lang="es-MX" sz="1400" i="1" dirty="0" smtClean="0">
                <a:solidFill>
                  <a:prstClr val="black"/>
                </a:solidFill>
                <a:latin typeface="Calibri"/>
              </a:rPr>
            </a:b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        controlador proporcional </a:t>
            </a:r>
          </a:p>
        </p:txBody>
      </p:sp>
      <p:sp>
        <p:nvSpPr>
          <p:cNvPr id="113" name="112 Rectángulo redondeado"/>
          <p:cNvSpPr/>
          <p:nvPr/>
        </p:nvSpPr>
        <p:spPr>
          <a:xfrm>
            <a:off x="1644445" y="5335975"/>
            <a:ext cx="2343449" cy="1078083"/>
          </a:xfrm>
          <a:prstGeom prst="round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>
              <a:solidFill>
                <a:prstClr val="white"/>
              </a:solidFill>
            </a:endParaRPr>
          </a:p>
        </p:txBody>
      </p:sp>
      <p:sp>
        <p:nvSpPr>
          <p:cNvPr id="114" name="113 CuadroTexto"/>
          <p:cNvSpPr txBox="1"/>
          <p:nvPr/>
        </p:nvSpPr>
        <p:spPr>
          <a:xfrm>
            <a:off x="1955703" y="5047222"/>
            <a:ext cx="19293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b="1" i="1" dirty="0" smtClean="0">
                <a:solidFill>
                  <a:srgbClr val="00B050"/>
                </a:solidFill>
                <a:latin typeface="Calibri"/>
              </a:rPr>
              <a:t>Regulador de velocidad</a:t>
            </a:r>
          </a:p>
        </p:txBody>
      </p:sp>
      <p:sp>
        <p:nvSpPr>
          <p:cNvPr id="139" name="138 Rectángulo"/>
          <p:cNvSpPr/>
          <p:nvPr/>
        </p:nvSpPr>
        <p:spPr>
          <a:xfrm>
            <a:off x="3024373" y="5946660"/>
            <a:ext cx="405063" cy="368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600" b="1" dirty="0" smtClean="0">
                <a:solidFill>
                  <a:prstClr val="black"/>
                </a:solidFill>
              </a:rPr>
              <a:t>R</a:t>
            </a:r>
            <a:endParaRPr lang="es-CL" sz="1600" b="1" dirty="0">
              <a:solidFill>
                <a:prstClr val="black"/>
              </a:solidFill>
            </a:endParaRPr>
          </a:p>
        </p:txBody>
      </p:sp>
      <p:cxnSp>
        <p:nvCxnSpPr>
          <p:cNvPr id="144" name="123 Conector angular"/>
          <p:cNvCxnSpPr>
            <a:stCxn id="139" idx="3"/>
            <a:endCxn id="159" idx="4"/>
          </p:cNvCxnSpPr>
          <p:nvPr/>
        </p:nvCxnSpPr>
        <p:spPr>
          <a:xfrm flipV="1">
            <a:off x="3429436" y="5857453"/>
            <a:ext cx="1010285" cy="273692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2" name="123 Conector angular"/>
          <p:cNvCxnSpPr>
            <a:endCxn id="139" idx="1"/>
          </p:cNvCxnSpPr>
          <p:nvPr/>
        </p:nvCxnSpPr>
        <p:spPr>
          <a:xfrm>
            <a:off x="1681516" y="5635583"/>
            <a:ext cx="1342857" cy="495562"/>
          </a:xfrm>
          <a:prstGeom prst="bentConnector3">
            <a:avLst>
              <a:gd name="adj1" fmla="val 3991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9" name="158 Elipse"/>
          <p:cNvSpPr/>
          <p:nvPr/>
        </p:nvSpPr>
        <p:spPr>
          <a:xfrm>
            <a:off x="4209115" y="5408275"/>
            <a:ext cx="461211" cy="44917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∑</a:t>
            </a:r>
            <a:endParaRPr lang="es-CL" sz="1800" b="1" dirty="0">
              <a:solidFill>
                <a:prstClr val="black"/>
              </a:solidFill>
            </a:endParaRPr>
          </a:p>
        </p:txBody>
      </p:sp>
      <p:sp>
        <p:nvSpPr>
          <p:cNvPr id="162" name="161 CuadroTexto"/>
          <p:cNvSpPr txBox="1"/>
          <p:nvPr/>
        </p:nvSpPr>
        <p:spPr>
          <a:xfrm>
            <a:off x="4601819" y="549272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-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" name="162 CuadroTexto"/>
          <p:cNvSpPr txBox="1"/>
          <p:nvPr/>
        </p:nvSpPr>
        <p:spPr>
          <a:xfrm>
            <a:off x="4198154" y="5706909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-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65" name="164 Conector recto"/>
          <p:cNvCxnSpPr/>
          <p:nvPr/>
        </p:nvCxnSpPr>
        <p:spPr>
          <a:xfrm>
            <a:off x="0" y="3391756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175 Arco"/>
          <p:cNvSpPr/>
          <p:nvPr/>
        </p:nvSpPr>
        <p:spPr>
          <a:xfrm>
            <a:off x="3856306" y="1407188"/>
            <a:ext cx="407772" cy="308919"/>
          </a:xfrm>
          <a:prstGeom prst="arc">
            <a:avLst>
              <a:gd name="adj1" fmla="val 16200000"/>
              <a:gd name="adj2" fmla="val 5514551"/>
            </a:avLst>
          </a:prstGeom>
          <a:ln w="19050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>
              <a:solidFill>
                <a:prstClr val="black"/>
              </a:solidFill>
            </a:endParaRPr>
          </a:p>
        </p:txBody>
      </p:sp>
      <p:sp>
        <p:nvSpPr>
          <p:cNvPr id="177" name="176 Arco"/>
          <p:cNvSpPr/>
          <p:nvPr/>
        </p:nvSpPr>
        <p:spPr>
          <a:xfrm>
            <a:off x="3971634" y="4002431"/>
            <a:ext cx="407772" cy="308919"/>
          </a:xfrm>
          <a:prstGeom prst="arc">
            <a:avLst>
              <a:gd name="adj1" fmla="val 16200000"/>
              <a:gd name="adj2" fmla="val 5514551"/>
            </a:avLst>
          </a:prstGeom>
          <a:ln w="19050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>
              <a:solidFill>
                <a:prstClr val="black"/>
              </a:solidFill>
            </a:endParaRPr>
          </a:p>
        </p:txBody>
      </p:sp>
      <p:sp>
        <p:nvSpPr>
          <p:cNvPr id="69" name="Rectangle 2"/>
          <p:cNvSpPr>
            <a:spLocks noChangeArrowheads="1"/>
          </p:cNvSpPr>
          <p:nvPr/>
        </p:nvSpPr>
        <p:spPr bwMode="auto">
          <a:xfrm>
            <a:off x="578941" y="54909"/>
            <a:ext cx="7737475" cy="402291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Sistemas aislados/interconectados</a:t>
            </a:r>
            <a:endParaRPr lang="de-DE" sz="2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71" name="Text Box 3"/>
          <p:cNvSpPr txBox="1">
            <a:spLocks noChangeArrowheads="1"/>
          </p:cNvSpPr>
          <p:nvPr/>
        </p:nvSpPr>
        <p:spPr bwMode="auto">
          <a:xfrm>
            <a:off x="-36512" y="6007119"/>
            <a:ext cx="1275006" cy="37766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800" dirty="0" smtClean="0">
                <a:latin typeface="Comic Sans MS" pitchFamily="66" charset="0"/>
              </a:rPr>
              <a:t>Fuente: </a:t>
            </a:r>
            <a:r>
              <a:rPr lang="es-ES_tradnl" sz="800" dirty="0" err="1" smtClean="0">
                <a:latin typeface="Comic Sans MS" pitchFamily="66" charset="0"/>
              </a:rPr>
              <a:t>Power</a:t>
            </a:r>
            <a:r>
              <a:rPr lang="es-ES_tradnl" sz="800" dirty="0" smtClean="0">
                <a:latin typeface="Comic Sans MS" pitchFamily="66" charset="0"/>
              </a:rPr>
              <a:t> </a:t>
            </a:r>
            <a:r>
              <a:rPr lang="es-ES_tradnl" sz="800" dirty="0" err="1" smtClean="0">
                <a:latin typeface="Comic Sans MS" pitchFamily="66" charset="0"/>
              </a:rPr>
              <a:t>System</a:t>
            </a:r>
            <a:r>
              <a:rPr lang="es-ES_tradnl" sz="800" dirty="0" smtClean="0">
                <a:latin typeface="Comic Sans MS" pitchFamily="66" charset="0"/>
              </a:rPr>
              <a:t> 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800" dirty="0" err="1" smtClean="0">
                <a:latin typeface="Comic Sans MS" pitchFamily="66" charset="0"/>
              </a:rPr>
              <a:t>Stability</a:t>
            </a:r>
            <a:r>
              <a:rPr lang="es-ES_tradnl" sz="800" dirty="0" smtClean="0">
                <a:latin typeface="Comic Sans MS" pitchFamily="66" charset="0"/>
              </a:rPr>
              <a:t>, </a:t>
            </a:r>
            <a:r>
              <a:rPr lang="es-ES_tradnl" sz="800" dirty="0" err="1" smtClean="0">
                <a:latin typeface="Comic Sans MS" pitchFamily="66" charset="0"/>
              </a:rPr>
              <a:t>Kundur</a:t>
            </a:r>
            <a:endParaRPr lang="es-ES_tradnl" sz="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49275" y="1066800"/>
          <a:ext cx="593725" cy="269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Equation" r:id="rId3" imgW="444307" imgH="203112" progId="Equation.DSMT4">
                  <p:embed/>
                </p:oleObj>
              </mc:Choice>
              <mc:Fallback>
                <p:oleObj name="Equation" r:id="rId3" imgW="444307" imgH="203112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1066800"/>
                        <a:ext cx="593725" cy="2697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64 CuadroTexto"/>
          <p:cNvSpPr txBox="1"/>
          <p:nvPr/>
        </p:nvSpPr>
        <p:spPr>
          <a:xfrm>
            <a:off x="2133600" y="755412"/>
            <a:ext cx="4470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  <a:latin typeface="Calibri"/>
              </a:rPr>
              <a:t>Repartición de carga en unidades en paralelo</a:t>
            </a:r>
            <a:endParaRPr lang="es-CL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Rectangle 2"/>
          <p:cNvSpPr>
            <a:spLocks noChangeArrowheads="1"/>
          </p:cNvSpPr>
          <p:nvPr/>
        </p:nvSpPr>
        <p:spPr bwMode="auto">
          <a:xfrm>
            <a:off x="506933" y="54909"/>
            <a:ext cx="7737475" cy="402291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Sistemas interconectados</a:t>
            </a:r>
            <a:endParaRPr lang="de-DE" sz="2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cxnSp>
        <p:nvCxnSpPr>
          <p:cNvPr id="71" name="70 Conector recto de flecha"/>
          <p:cNvCxnSpPr/>
          <p:nvPr/>
        </p:nvCxnSpPr>
        <p:spPr>
          <a:xfrm rot="5400000" flipH="1" flipV="1">
            <a:off x="-380206" y="2437605"/>
            <a:ext cx="2133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 de flecha"/>
          <p:cNvCxnSpPr/>
          <p:nvPr/>
        </p:nvCxnSpPr>
        <p:spPr>
          <a:xfrm>
            <a:off x="685800" y="3503611"/>
            <a:ext cx="2819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>
            <a:off x="685800" y="1600199"/>
            <a:ext cx="2362200" cy="12192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9" name="78 CuadroTexto"/>
          <p:cNvSpPr txBox="1"/>
          <p:nvPr/>
        </p:nvSpPr>
        <p:spPr>
          <a:xfrm>
            <a:off x="2971800" y="3657599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CL" sz="1400" i="1" dirty="0" smtClean="0">
                <a:solidFill>
                  <a:prstClr val="black"/>
                </a:solidFill>
                <a:latin typeface="Calibri"/>
              </a:rPr>
              <a:t>Entrega de potencia</a:t>
            </a:r>
            <a:endParaRPr lang="es-MX" sz="1400" i="1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79 CuadroTexto"/>
          <p:cNvSpPr txBox="1"/>
          <p:nvPr/>
        </p:nvSpPr>
        <p:spPr>
          <a:xfrm>
            <a:off x="1447800" y="4267199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srgbClr val="000099"/>
                </a:solidFill>
                <a:latin typeface="Calibri"/>
              </a:rPr>
              <a:t>Unidad 1</a:t>
            </a:r>
            <a:endParaRPr lang="es-CL" sz="1800" b="1" dirty="0">
              <a:solidFill>
                <a:srgbClr val="000099"/>
              </a:solidFill>
              <a:latin typeface="Calibri"/>
            </a:endParaRPr>
          </a:p>
        </p:txBody>
      </p:sp>
      <p:sp>
        <p:nvSpPr>
          <p:cNvPr id="81" name="Text Box 3"/>
          <p:cNvSpPr txBox="1">
            <a:spLocks noChangeArrowheads="1"/>
          </p:cNvSpPr>
          <p:nvPr/>
        </p:nvSpPr>
        <p:spPr bwMode="auto">
          <a:xfrm>
            <a:off x="7023813" y="6502137"/>
            <a:ext cx="2087729" cy="20531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Symbol" pitchFamily="18" charset="2"/>
              <a:buNone/>
            </a:pPr>
            <a:r>
              <a:rPr lang="es-ES_tradnl" sz="800" dirty="0" smtClean="0">
                <a:latin typeface="Comic Sans MS" pitchFamily="66" charset="0"/>
              </a:rPr>
              <a:t>Fuente: </a:t>
            </a:r>
            <a:r>
              <a:rPr lang="es-ES_tradnl" sz="800" dirty="0" err="1" smtClean="0">
                <a:latin typeface="Comic Sans MS" pitchFamily="66" charset="0"/>
              </a:rPr>
              <a:t>Power</a:t>
            </a:r>
            <a:r>
              <a:rPr lang="es-ES_tradnl" sz="800" dirty="0" smtClean="0">
                <a:latin typeface="Comic Sans MS" pitchFamily="66" charset="0"/>
              </a:rPr>
              <a:t> </a:t>
            </a:r>
            <a:r>
              <a:rPr lang="es-ES_tradnl" sz="800" dirty="0" err="1" smtClean="0">
                <a:latin typeface="Comic Sans MS" pitchFamily="66" charset="0"/>
              </a:rPr>
              <a:t>System</a:t>
            </a:r>
            <a:r>
              <a:rPr lang="es-ES_tradnl" sz="800" dirty="0" smtClean="0">
                <a:latin typeface="Comic Sans MS" pitchFamily="66" charset="0"/>
              </a:rPr>
              <a:t> </a:t>
            </a:r>
            <a:r>
              <a:rPr lang="es-ES_tradnl" sz="800" dirty="0" err="1" smtClean="0">
                <a:latin typeface="Comic Sans MS" pitchFamily="66" charset="0"/>
              </a:rPr>
              <a:t>Stability</a:t>
            </a:r>
            <a:r>
              <a:rPr lang="es-ES_tradnl" sz="800" dirty="0" smtClean="0">
                <a:latin typeface="Comic Sans MS" pitchFamily="66" charset="0"/>
              </a:rPr>
              <a:t>, </a:t>
            </a:r>
            <a:r>
              <a:rPr lang="es-ES_tradnl" sz="800" dirty="0" err="1" smtClean="0">
                <a:latin typeface="Comic Sans MS" pitchFamily="66" charset="0"/>
              </a:rPr>
              <a:t>Kundur</a:t>
            </a:r>
            <a:endParaRPr lang="es-ES_tradnl" sz="800" dirty="0">
              <a:latin typeface="Comic Sans MS" pitchFamily="66" charset="0"/>
            </a:endParaRPr>
          </a:p>
        </p:txBody>
      </p:sp>
      <p:graphicFrame>
        <p:nvGraphicFramePr>
          <p:cNvPr id="82" name="Object 6"/>
          <p:cNvGraphicFramePr>
            <a:graphicFrameLocks noChangeAspect="1"/>
          </p:cNvGraphicFramePr>
          <p:nvPr/>
        </p:nvGraphicFramePr>
        <p:xfrm>
          <a:off x="5334000" y="1078468"/>
          <a:ext cx="593725" cy="269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Equation" r:id="rId5" imgW="444307" imgH="203112" progId="Equation.DSMT4">
                  <p:embed/>
                </p:oleObj>
              </mc:Choice>
              <mc:Fallback>
                <p:oleObj name="Equation" r:id="rId5" imgW="444307" imgH="203112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078468"/>
                        <a:ext cx="593725" cy="2697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3" name="82 Conector recto de flecha"/>
          <p:cNvCxnSpPr/>
          <p:nvPr/>
        </p:nvCxnSpPr>
        <p:spPr>
          <a:xfrm rot="5400000" flipH="1" flipV="1">
            <a:off x="4404519" y="2449273"/>
            <a:ext cx="2133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83 Conector recto de flecha"/>
          <p:cNvCxnSpPr/>
          <p:nvPr/>
        </p:nvCxnSpPr>
        <p:spPr>
          <a:xfrm>
            <a:off x="5470525" y="3500249"/>
            <a:ext cx="2819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84 Conector recto"/>
          <p:cNvCxnSpPr/>
          <p:nvPr/>
        </p:nvCxnSpPr>
        <p:spPr>
          <a:xfrm>
            <a:off x="5486400" y="1752599"/>
            <a:ext cx="2743200" cy="6858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6" name="85 CuadroTexto"/>
          <p:cNvSpPr txBox="1"/>
          <p:nvPr/>
        </p:nvSpPr>
        <p:spPr>
          <a:xfrm>
            <a:off x="8001000" y="3657599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CL" sz="1400" i="1" dirty="0" smtClean="0">
                <a:solidFill>
                  <a:prstClr val="black"/>
                </a:solidFill>
                <a:latin typeface="Calibri"/>
              </a:rPr>
              <a:t>Entrega de potencia</a:t>
            </a:r>
            <a:endParaRPr lang="es-MX" sz="1400" i="1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86 CuadroTexto"/>
          <p:cNvSpPr txBox="1"/>
          <p:nvPr/>
        </p:nvSpPr>
        <p:spPr>
          <a:xfrm>
            <a:off x="6232525" y="4278867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srgbClr val="000099"/>
                </a:solidFill>
                <a:latin typeface="Calibri"/>
              </a:rPr>
              <a:t>Unidad 2</a:t>
            </a:r>
            <a:endParaRPr lang="es-CL" sz="1800" b="1" dirty="0">
              <a:solidFill>
                <a:srgbClr val="000099"/>
              </a:solidFill>
              <a:latin typeface="Calibri"/>
            </a:endParaRPr>
          </a:p>
        </p:txBody>
      </p:sp>
      <p:cxnSp>
        <p:nvCxnSpPr>
          <p:cNvPr id="93" name="92 Conector recto"/>
          <p:cNvCxnSpPr/>
          <p:nvPr/>
        </p:nvCxnSpPr>
        <p:spPr>
          <a:xfrm>
            <a:off x="685800" y="1981199"/>
            <a:ext cx="56388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>
            <a:off x="685800" y="2362199"/>
            <a:ext cx="72390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439311" name="Object 6"/>
          <p:cNvGraphicFramePr>
            <a:graphicFrameLocks noChangeAspect="1"/>
          </p:cNvGraphicFramePr>
          <p:nvPr/>
        </p:nvGraphicFramePr>
        <p:xfrm>
          <a:off x="338138" y="1812924"/>
          <a:ext cx="220662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Equation" r:id="rId6" imgW="165028" imgH="228501" progId="Equation.DSMT4">
                  <p:embed/>
                </p:oleObj>
              </mc:Choice>
              <mc:Fallback>
                <p:oleObj name="Equation" r:id="rId6" imgW="165028" imgH="228501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8" y="1812924"/>
                        <a:ext cx="220662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9312" name="Object 6"/>
          <p:cNvGraphicFramePr>
            <a:graphicFrameLocks noChangeAspect="1"/>
          </p:cNvGraphicFramePr>
          <p:nvPr/>
        </p:nvGraphicFramePr>
        <p:xfrm>
          <a:off x="304800" y="2162937"/>
          <a:ext cx="25400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Equation" r:id="rId8" imgW="190417" imgH="203112" progId="Equation.DSMT4">
                  <p:embed/>
                </p:oleObj>
              </mc:Choice>
              <mc:Fallback>
                <p:oleObj name="Equation" r:id="rId8" imgW="190417" imgH="203112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162937"/>
                        <a:ext cx="254000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1" name="120 Conector recto"/>
          <p:cNvCxnSpPr/>
          <p:nvPr/>
        </p:nvCxnSpPr>
        <p:spPr>
          <a:xfrm rot="5400000">
            <a:off x="657100" y="2743199"/>
            <a:ext cx="15240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123 Conector recto"/>
          <p:cNvCxnSpPr/>
          <p:nvPr/>
        </p:nvCxnSpPr>
        <p:spPr>
          <a:xfrm rot="5400000">
            <a:off x="1568038" y="2927762"/>
            <a:ext cx="1143000" cy="118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125 Conector recto"/>
          <p:cNvCxnSpPr/>
          <p:nvPr/>
        </p:nvCxnSpPr>
        <p:spPr>
          <a:xfrm rot="5400000">
            <a:off x="5498276" y="2731325"/>
            <a:ext cx="1524001" cy="23751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127 Conector recto"/>
          <p:cNvCxnSpPr/>
          <p:nvPr/>
        </p:nvCxnSpPr>
        <p:spPr>
          <a:xfrm rot="5400000">
            <a:off x="7359239" y="2927761"/>
            <a:ext cx="1143000" cy="11877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439313" name="Object 6"/>
          <p:cNvGraphicFramePr>
            <a:graphicFrameLocks noChangeAspect="1"/>
          </p:cNvGraphicFramePr>
          <p:nvPr/>
        </p:nvGraphicFramePr>
        <p:xfrm>
          <a:off x="1303338" y="3581399"/>
          <a:ext cx="204787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Equation" r:id="rId10" imgW="152334" imgH="228501" progId="Equation.DSMT4">
                  <p:embed/>
                </p:oleObj>
              </mc:Choice>
              <mc:Fallback>
                <p:oleObj name="Equation" r:id="rId10" imgW="152334" imgH="228501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3338" y="3581399"/>
                        <a:ext cx="204787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9314" name="Object 6"/>
          <p:cNvGraphicFramePr>
            <a:graphicFrameLocks noChangeAspect="1"/>
          </p:cNvGraphicFramePr>
          <p:nvPr/>
        </p:nvGraphicFramePr>
        <p:xfrm>
          <a:off x="2039938" y="3505199"/>
          <a:ext cx="239712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Equation" r:id="rId12" imgW="177646" imgH="279158" progId="Equation.DSMT4">
                  <p:embed/>
                </p:oleObj>
              </mc:Choice>
              <mc:Fallback>
                <p:oleObj name="Equation" r:id="rId12" imgW="177646" imgH="279158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938" y="3505199"/>
                        <a:ext cx="239712" cy="369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1" name="130 Conector recto de flecha"/>
          <p:cNvCxnSpPr/>
          <p:nvPr/>
        </p:nvCxnSpPr>
        <p:spPr>
          <a:xfrm>
            <a:off x="1435925" y="2971799"/>
            <a:ext cx="6858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2" name="Object 6"/>
          <p:cNvGraphicFramePr>
            <a:graphicFrameLocks noChangeAspect="1"/>
          </p:cNvGraphicFramePr>
          <p:nvPr/>
        </p:nvGraphicFramePr>
        <p:xfrm>
          <a:off x="6140450" y="3546474"/>
          <a:ext cx="2222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Equation" r:id="rId14" imgW="165028" imgH="228501" progId="Equation.DSMT4">
                  <p:embed/>
                </p:oleObj>
              </mc:Choice>
              <mc:Fallback>
                <p:oleObj name="Equation" r:id="rId14" imgW="165028" imgH="228501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0450" y="3546474"/>
                        <a:ext cx="222250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" name="Object 6"/>
          <p:cNvGraphicFramePr>
            <a:graphicFrameLocks noChangeAspect="1"/>
          </p:cNvGraphicFramePr>
          <p:nvPr/>
        </p:nvGraphicFramePr>
        <p:xfrm>
          <a:off x="7808913" y="3470274"/>
          <a:ext cx="274637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Equation" r:id="rId16" imgW="203112" imgH="279279" progId="Equation.DSMT4">
                  <p:embed/>
                </p:oleObj>
              </mc:Choice>
              <mc:Fallback>
                <p:oleObj name="Equation" r:id="rId16" imgW="203112" imgH="279279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3470274"/>
                        <a:ext cx="274637" cy="369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" name="Object 6"/>
          <p:cNvGraphicFramePr>
            <a:graphicFrameLocks noChangeAspect="1"/>
          </p:cNvGraphicFramePr>
          <p:nvPr/>
        </p:nvGraphicFramePr>
        <p:xfrm>
          <a:off x="6850063" y="2589212"/>
          <a:ext cx="341312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Equation" r:id="rId18" imgW="253890" imgH="228501" progId="Equation.DSMT4">
                  <p:embed/>
                </p:oleObj>
              </mc:Choice>
              <mc:Fallback>
                <p:oleObj name="Equation" r:id="rId18" imgW="253890" imgH="228501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0063" y="2589212"/>
                        <a:ext cx="341312" cy="303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5" name="134 Conector recto de flecha"/>
          <p:cNvCxnSpPr/>
          <p:nvPr/>
        </p:nvCxnSpPr>
        <p:spPr>
          <a:xfrm>
            <a:off x="6248400" y="2971799"/>
            <a:ext cx="16764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9319" name="Object 6"/>
          <p:cNvGraphicFramePr>
            <a:graphicFrameLocks noChangeAspect="1"/>
          </p:cNvGraphicFramePr>
          <p:nvPr/>
        </p:nvGraphicFramePr>
        <p:xfrm>
          <a:off x="1828800" y="4725144"/>
          <a:ext cx="2222500" cy="1669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Equation" r:id="rId20" imgW="1168400" imgH="889000" progId="Equation.DSMT4">
                  <p:embed/>
                </p:oleObj>
              </mc:Choice>
              <mc:Fallback>
                <p:oleObj name="Equation" r:id="rId20" imgW="1168400" imgH="8890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725144"/>
                        <a:ext cx="2222500" cy="16691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137 Flecha derecha"/>
          <p:cNvSpPr/>
          <p:nvPr/>
        </p:nvSpPr>
        <p:spPr>
          <a:xfrm>
            <a:off x="4495800" y="5334000"/>
            <a:ext cx="533400" cy="5334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aphicFrame>
        <p:nvGraphicFramePr>
          <p:cNvPr id="439320" name="Object 6"/>
          <p:cNvGraphicFramePr>
            <a:graphicFrameLocks noChangeAspect="1"/>
          </p:cNvGraphicFramePr>
          <p:nvPr/>
        </p:nvGraphicFramePr>
        <p:xfrm>
          <a:off x="5410200" y="5257800"/>
          <a:ext cx="118427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Equation" r:id="rId22" imgW="622030" imgH="431613" progId="Equation.DSMT4">
                  <p:embed/>
                </p:oleObj>
              </mc:Choice>
              <mc:Fallback>
                <p:oleObj name="Equation" r:id="rId22" imgW="622030" imgH="431613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5257800"/>
                        <a:ext cx="1184275" cy="81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9321" name="Object 25"/>
          <p:cNvGraphicFramePr>
            <a:graphicFrameLocks noChangeAspect="1"/>
          </p:cNvGraphicFramePr>
          <p:nvPr/>
        </p:nvGraphicFramePr>
        <p:xfrm>
          <a:off x="1581150" y="2590800"/>
          <a:ext cx="3238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Equation" r:id="rId24" imgW="241300" imgH="228600" progId="Equation.DSMT4">
                  <p:embed/>
                </p:oleObj>
              </mc:Choice>
              <mc:Fallback>
                <p:oleObj name="Equation" r:id="rId24" imgW="241300" imgH="2286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1150" y="2590800"/>
                        <a:ext cx="323850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91 CuadroTexto"/>
          <p:cNvSpPr txBox="1"/>
          <p:nvPr/>
        </p:nvSpPr>
        <p:spPr>
          <a:xfrm>
            <a:off x="1447800" y="838200"/>
            <a:ext cx="5788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  <a:latin typeface="Calibri"/>
              </a:rPr>
              <a:t>Regulador de velocidad con característica velocidad -</a:t>
            </a:r>
            <a:r>
              <a:rPr lang="es-MX" sz="1800" b="1" dirty="0" err="1" smtClean="0">
                <a:solidFill>
                  <a:prstClr val="black"/>
                </a:solidFill>
                <a:latin typeface="Calibri"/>
              </a:rPr>
              <a:t>droop</a:t>
            </a:r>
            <a:endParaRPr lang="es-CL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57 Rectángulo"/>
          <p:cNvSpPr/>
          <p:nvPr/>
        </p:nvSpPr>
        <p:spPr>
          <a:xfrm>
            <a:off x="3203849" y="1909075"/>
            <a:ext cx="1079248" cy="405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</a:rPr>
              <a:t>Turbina</a:t>
            </a:r>
            <a:endParaRPr lang="es-CL" sz="1800" dirty="0">
              <a:solidFill>
                <a:prstClr val="black"/>
              </a:solidFill>
            </a:endParaRPr>
          </a:p>
        </p:txBody>
      </p:sp>
      <p:sp>
        <p:nvSpPr>
          <p:cNvPr id="59" name="58 O"/>
          <p:cNvSpPr/>
          <p:nvPr/>
        </p:nvSpPr>
        <p:spPr>
          <a:xfrm>
            <a:off x="1626622" y="1921113"/>
            <a:ext cx="433137" cy="409074"/>
          </a:xfrm>
          <a:prstGeom prst="flowChartOr">
            <a:avLst/>
          </a:prstGeom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>
              <a:solidFill>
                <a:prstClr val="black"/>
              </a:solidFill>
            </a:endParaRPr>
          </a:p>
        </p:txBody>
      </p:sp>
      <p:cxnSp>
        <p:nvCxnSpPr>
          <p:cNvPr id="60" name="59 Conector recto de flecha"/>
          <p:cNvCxnSpPr>
            <a:endCxn id="59" idx="2"/>
          </p:cNvCxnSpPr>
          <p:nvPr/>
        </p:nvCxnSpPr>
        <p:spPr>
          <a:xfrm>
            <a:off x="1000983" y="2125649"/>
            <a:ext cx="625639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>
            <a:stCxn id="59" idx="6"/>
            <a:endCxn id="58" idx="1"/>
          </p:cNvCxnSpPr>
          <p:nvPr/>
        </p:nvCxnSpPr>
        <p:spPr>
          <a:xfrm flipV="1">
            <a:off x="2059759" y="2111607"/>
            <a:ext cx="1144090" cy="1404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 de flecha"/>
          <p:cNvCxnSpPr>
            <a:stCxn id="58" idx="3"/>
            <a:endCxn id="63" idx="2"/>
          </p:cNvCxnSpPr>
          <p:nvPr/>
        </p:nvCxnSpPr>
        <p:spPr>
          <a:xfrm flipV="1">
            <a:off x="4283097" y="2107603"/>
            <a:ext cx="2244390" cy="40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62 Elipse"/>
          <p:cNvSpPr/>
          <p:nvPr/>
        </p:nvSpPr>
        <p:spPr>
          <a:xfrm>
            <a:off x="6527487" y="1788766"/>
            <a:ext cx="649705" cy="63767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G</a:t>
            </a:r>
            <a:endParaRPr lang="es-CL" sz="1800" b="1" dirty="0">
              <a:solidFill>
                <a:prstClr val="black"/>
              </a:solidFill>
            </a:endParaRPr>
          </a:p>
        </p:txBody>
      </p:sp>
      <p:cxnSp>
        <p:nvCxnSpPr>
          <p:cNvPr id="64" name="63 Conector recto de flecha"/>
          <p:cNvCxnSpPr>
            <a:stCxn id="63" idx="6"/>
          </p:cNvCxnSpPr>
          <p:nvPr/>
        </p:nvCxnSpPr>
        <p:spPr>
          <a:xfrm flipV="1">
            <a:off x="7177192" y="2101586"/>
            <a:ext cx="493295" cy="60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93 Elipse"/>
          <p:cNvSpPr/>
          <p:nvPr/>
        </p:nvSpPr>
        <p:spPr>
          <a:xfrm>
            <a:off x="5873770" y="3348861"/>
            <a:ext cx="461211" cy="44917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∑</a:t>
            </a:r>
            <a:endParaRPr lang="es-CL" sz="1800" b="1" dirty="0">
              <a:solidFill>
                <a:prstClr val="black"/>
              </a:solidFill>
            </a:endParaRPr>
          </a:p>
        </p:txBody>
      </p:sp>
      <p:cxnSp>
        <p:nvCxnSpPr>
          <p:cNvPr id="95" name="94 Conector recto de flecha"/>
          <p:cNvCxnSpPr>
            <a:endCxn id="94" idx="0"/>
          </p:cNvCxnSpPr>
          <p:nvPr/>
        </p:nvCxnSpPr>
        <p:spPr>
          <a:xfrm rot="5400000">
            <a:off x="5481743" y="2724222"/>
            <a:ext cx="1247272" cy="200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6" name="95 Rectángulo"/>
          <p:cNvSpPr/>
          <p:nvPr/>
        </p:nvSpPr>
        <p:spPr>
          <a:xfrm>
            <a:off x="4046471" y="3392975"/>
            <a:ext cx="405063" cy="368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K</a:t>
            </a:r>
            <a:endParaRPr lang="es-CL" sz="1800" b="1" dirty="0">
              <a:solidFill>
                <a:prstClr val="black"/>
              </a:solidFill>
            </a:endParaRPr>
          </a:p>
        </p:txBody>
      </p:sp>
      <p:sp>
        <p:nvSpPr>
          <p:cNvPr id="97" name="96 Rectángulo"/>
          <p:cNvSpPr/>
          <p:nvPr/>
        </p:nvSpPr>
        <p:spPr>
          <a:xfrm>
            <a:off x="2502424" y="3388965"/>
            <a:ext cx="1263311" cy="368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600" b="1" dirty="0" smtClean="0">
                <a:solidFill>
                  <a:prstClr val="black"/>
                </a:solidFill>
              </a:rPr>
              <a:t>Integrador</a:t>
            </a:r>
            <a:endParaRPr lang="es-CL" sz="1600" b="1" dirty="0">
              <a:solidFill>
                <a:prstClr val="black"/>
              </a:solidFill>
            </a:endParaRPr>
          </a:p>
        </p:txBody>
      </p:sp>
      <p:cxnSp>
        <p:nvCxnSpPr>
          <p:cNvPr id="98" name="97 Conector recto de flecha"/>
          <p:cNvCxnSpPr>
            <a:stCxn id="94" idx="2"/>
            <a:endCxn id="96" idx="3"/>
          </p:cNvCxnSpPr>
          <p:nvPr/>
        </p:nvCxnSpPr>
        <p:spPr>
          <a:xfrm rot="10800000" flipV="1">
            <a:off x="4451534" y="3573450"/>
            <a:ext cx="1422236" cy="40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9" name="98 Conector recto de flecha"/>
          <p:cNvCxnSpPr>
            <a:stCxn id="96" idx="1"/>
            <a:endCxn id="97" idx="3"/>
          </p:cNvCxnSpPr>
          <p:nvPr/>
        </p:nvCxnSpPr>
        <p:spPr>
          <a:xfrm rot="10800000">
            <a:off x="3765735" y="3573450"/>
            <a:ext cx="280736" cy="40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00" name="99 Objeto"/>
          <p:cNvGraphicFramePr>
            <a:graphicFrameLocks noChangeAspect="1"/>
          </p:cNvGraphicFramePr>
          <p:nvPr/>
        </p:nvGraphicFramePr>
        <p:xfrm>
          <a:off x="5999102" y="1668450"/>
          <a:ext cx="310816" cy="372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cuación" r:id="rId3" imgW="190500" imgH="228600" progId="Equation.3">
                  <p:embed/>
                </p:oleObj>
              </mc:Choice>
              <mc:Fallback>
                <p:oleObj name="Ecuación" r:id="rId3" imgW="1905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9102" y="1668450"/>
                        <a:ext cx="310816" cy="3729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3"/>
          <p:cNvGraphicFramePr>
            <a:graphicFrameLocks noChangeAspect="1"/>
          </p:cNvGraphicFramePr>
          <p:nvPr/>
        </p:nvGraphicFramePr>
        <p:xfrm>
          <a:off x="7467543" y="1679983"/>
          <a:ext cx="278793" cy="385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cuación" r:id="rId5" imgW="165028" imgH="228501" progId="Equation.3">
                  <p:embed/>
                </p:oleObj>
              </mc:Choice>
              <mc:Fallback>
                <p:oleObj name="Ecuación" r:id="rId5" imgW="165028" imgH="228501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543" y="1679983"/>
                        <a:ext cx="278793" cy="3855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101 CuadroTexto"/>
          <p:cNvSpPr txBox="1"/>
          <p:nvPr/>
        </p:nvSpPr>
        <p:spPr>
          <a:xfrm>
            <a:off x="1498287" y="1548135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Válvula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03" name="Object 4"/>
          <p:cNvGraphicFramePr>
            <a:graphicFrameLocks noChangeAspect="1"/>
          </p:cNvGraphicFramePr>
          <p:nvPr/>
        </p:nvGraphicFramePr>
        <p:xfrm>
          <a:off x="1430613" y="2524115"/>
          <a:ext cx="367843" cy="251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Ecuación" r:id="rId7" imgW="241091" imgH="164957" progId="Equation.3">
                  <p:embed/>
                </p:oleObj>
              </mc:Choice>
              <mc:Fallback>
                <p:oleObj name="Ecuación" r:id="rId7" imgW="241091" imgH="16495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0613" y="2524115"/>
                        <a:ext cx="367843" cy="2512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4" name="44 Conector angular"/>
          <p:cNvCxnSpPr>
            <a:stCxn id="97" idx="1"/>
            <a:endCxn id="59" idx="4"/>
          </p:cNvCxnSpPr>
          <p:nvPr/>
        </p:nvCxnSpPr>
        <p:spPr>
          <a:xfrm rot="10800000">
            <a:off x="1843192" y="2330188"/>
            <a:ext cx="659233" cy="1243263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5" name="104 Conector recto de flecha"/>
          <p:cNvCxnSpPr/>
          <p:nvPr/>
        </p:nvCxnSpPr>
        <p:spPr>
          <a:xfrm rot="10800000" flipV="1">
            <a:off x="6330980" y="3593503"/>
            <a:ext cx="609599" cy="40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06" name="Object 5"/>
          <p:cNvGraphicFramePr>
            <a:graphicFrameLocks noChangeAspect="1"/>
          </p:cNvGraphicFramePr>
          <p:nvPr/>
        </p:nvGraphicFramePr>
        <p:xfrm>
          <a:off x="6660166" y="3195540"/>
          <a:ext cx="3206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Ecuación" r:id="rId9" imgW="190500" imgH="228600" progId="Equation.3">
                  <p:embed/>
                </p:oleObj>
              </mc:Choice>
              <mc:Fallback>
                <p:oleObj name="Ecuación" r:id="rId9" imgW="19050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166" y="3195540"/>
                        <a:ext cx="320675" cy="38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Object 6"/>
          <p:cNvGraphicFramePr>
            <a:graphicFrameLocks noChangeAspect="1"/>
          </p:cNvGraphicFramePr>
          <p:nvPr/>
        </p:nvGraphicFramePr>
        <p:xfrm>
          <a:off x="6178154" y="2591121"/>
          <a:ext cx="3206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Ecuación" r:id="rId11" imgW="190335" imgH="215713" progId="Equation.3">
                  <p:embed/>
                </p:oleObj>
              </mc:Choice>
              <mc:Fallback>
                <p:oleObj name="Ecuación" r:id="rId11" imgW="190335" imgH="215713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8154" y="2591121"/>
                        <a:ext cx="32067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" name="Object 7"/>
          <p:cNvGraphicFramePr>
            <a:graphicFrameLocks noChangeAspect="1"/>
          </p:cNvGraphicFramePr>
          <p:nvPr/>
        </p:nvGraphicFramePr>
        <p:xfrm>
          <a:off x="5393859" y="3217154"/>
          <a:ext cx="49053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Ecuación" r:id="rId13" imgW="291847" imgH="215713" progId="Equation.3">
                  <p:embed/>
                </p:oleObj>
              </mc:Choice>
              <mc:Fallback>
                <p:oleObj name="Ecuación" r:id="rId13" imgW="291847" imgH="215713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3859" y="3217154"/>
                        <a:ext cx="490538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" name="108 CuadroTexto"/>
          <p:cNvSpPr txBox="1"/>
          <p:nvPr/>
        </p:nvSpPr>
        <p:spPr>
          <a:xfrm>
            <a:off x="6090332" y="309620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+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109 CuadroTexto"/>
          <p:cNvSpPr txBox="1"/>
          <p:nvPr/>
        </p:nvSpPr>
        <p:spPr>
          <a:xfrm>
            <a:off x="6278828" y="327266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-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110 CuadroTexto"/>
          <p:cNvSpPr txBox="1"/>
          <p:nvPr/>
        </p:nvSpPr>
        <p:spPr>
          <a:xfrm>
            <a:off x="339247" y="1808820"/>
            <a:ext cx="737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i="1" dirty="0" smtClean="0">
                <a:solidFill>
                  <a:prstClr val="black"/>
                </a:solidFill>
                <a:latin typeface="Calibri"/>
              </a:rPr>
              <a:t>Vapor</a:t>
            </a:r>
            <a:br>
              <a:rPr lang="es-MX" sz="1800" i="1" dirty="0" smtClean="0">
                <a:solidFill>
                  <a:prstClr val="black"/>
                </a:solidFill>
                <a:latin typeface="Calibri"/>
              </a:rPr>
            </a:br>
            <a:r>
              <a:rPr lang="es-MX" sz="1800" i="1" dirty="0" smtClean="0">
                <a:solidFill>
                  <a:prstClr val="black"/>
                </a:solidFill>
                <a:latin typeface="Calibri"/>
              </a:rPr>
              <a:t>agua</a:t>
            </a:r>
            <a:endParaRPr lang="es-CL" sz="18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111 CuadroTexto"/>
          <p:cNvSpPr txBox="1"/>
          <p:nvPr/>
        </p:nvSpPr>
        <p:spPr>
          <a:xfrm>
            <a:off x="5783785" y="3922693"/>
            <a:ext cx="33602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Y     : posición de válvula (+ abrir, - cerrar)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P</a:t>
            </a:r>
            <a:r>
              <a:rPr lang="es-MX" sz="1400" i="1" baseline="-25000" dirty="0" smtClean="0">
                <a:solidFill>
                  <a:prstClr val="black"/>
                </a:solidFill>
                <a:latin typeface="Calibri"/>
              </a:rPr>
              <a:t>m</a:t>
            </a: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  : potencia mecánica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l-GR" sz="1400" i="1" dirty="0" smtClean="0">
                <a:solidFill>
                  <a:prstClr val="black"/>
                </a:solidFill>
                <a:latin typeface="Calibri"/>
              </a:rPr>
              <a:t>ω</a:t>
            </a:r>
            <a:r>
              <a:rPr lang="es-MX" sz="1400" i="1" baseline="-25000" dirty="0" smtClean="0">
                <a:solidFill>
                  <a:prstClr val="black"/>
                </a:solidFill>
                <a:latin typeface="Calibri"/>
              </a:rPr>
              <a:t>r</a:t>
            </a: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   : velocidad del rotor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  <a:latin typeface="Calibri"/>
              </a:rPr>
              <a:t>1/R : ganancia de controlador proporcional </a:t>
            </a:r>
          </a:p>
        </p:txBody>
      </p:sp>
      <p:sp>
        <p:nvSpPr>
          <p:cNvPr id="113" name="112 Rectángulo redondeado"/>
          <p:cNvSpPr/>
          <p:nvPr/>
        </p:nvSpPr>
        <p:spPr>
          <a:xfrm>
            <a:off x="1650687" y="3280680"/>
            <a:ext cx="3124200" cy="1403686"/>
          </a:xfrm>
          <a:prstGeom prst="round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>
              <a:solidFill>
                <a:prstClr val="white"/>
              </a:solidFill>
            </a:endParaRPr>
          </a:p>
        </p:txBody>
      </p:sp>
      <p:sp>
        <p:nvSpPr>
          <p:cNvPr id="114" name="113 CuadroTexto"/>
          <p:cNvSpPr txBox="1"/>
          <p:nvPr/>
        </p:nvSpPr>
        <p:spPr>
          <a:xfrm>
            <a:off x="2635936" y="2991927"/>
            <a:ext cx="19293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400" b="1" i="1" dirty="0" smtClean="0">
                <a:solidFill>
                  <a:srgbClr val="00B050"/>
                </a:solidFill>
                <a:latin typeface="Calibri"/>
              </a:rPr>
              <a:t>Regulador de velocidad</a:t>
            </a:r>
          </a:p>
        </p:txBody>
      </p:sp>
      <p:sp>
        <p:nvSpPr>
          <p:cNvPr id="139" name="138 Rectángulo"/>
          <p:cNvSpPr/>
          <p:nvPr/>
        </p:nvSpPr>
        <p:spPr>
          <a:xfrm>
            <a:off x="3704606" y="3891365"/>
            <a:ext cx="405063" cy="368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R</a:t>
            </a:r>
            <a:endParaRPr lang="es-CL" sz="1800" b="1" dirty="0">
              <a:solidFill>
                <a:prstClr val="black"/>
              </a:solidFill>
            </a:endParaRPr>
          </a:p>
        </p:txBody>
      </p:sp>
      <p:cxnSp>
        <p:nvCxnSpPr>
          <p:cNvPr id="144" name="123 Conector angular"/>
          <p:cNvCxnSpPr>
            <a:stCxn id="139" idx="3"/>
            <a:endCxn id="159" idx="4"/>
          </p:cNvCxnSpPr>
          <p:nvPr/>
        </p:nvCxnSpPr>
        <p:spPr>
          <a:xfrm flipV="1">
            <a:off x="4109669" y="3802158"/>
            <a:ext cx="1010285" cy="273692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2" name="123 Conector angular"/>
          <p:cNvCxnSpPr>
            <a:endCxn id="139" idx="1"/>
          </p:cNvCxnSpPr>
          <p:nvPr/>
        </p:nvCxnSpPr>
        <p:spPr>
          <a:xfrm>
            <a:off x="2260287" y="4074766"/>
            <a:ext cx="1444319" cy="1084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9" name="158 Elipse"/>
          <p:cNvSpPr/>
          <p:nvPr/>
        </p:nvSpPr>
        <p:spPr>
          <a:xfrm>
            <a:off x="4889348" y="3352980"/>
            <a:ext cx="461211" cy="44917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∑</a:t>
            </a:r>
            <a:endParaRPr lang="es-CL" sz="1800" b="1" dirty="0">
              <a:solidFill>
                <a:prstClr val="black"/>
              </a:solidFill>
            </a:endParaRPr>
          </a:p>
        </p:txBody>
      </p:sp>
      <p:sp>
        <p:nvSpPr>
          <p:cNvPr id="162" name="161 CuadroTexto"/>
          <p:cNvSpPr txBox="1"/>
          <p:nvPr/>
        </p:nvSpPr>
        <p:spPr>
          <a:xfrm>
            <a:off x="5282052" y="3437429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-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" name="162 CuadroTexto"/>
          <p:cNvSpPr txBox="1"/>
          <p:nvPr/>
        </p:nvSpPr>
        <p:spPr>
          <a:xfrm>
            <a:off x="4878387" y="365161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-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" name="176 Arco"/>
          <p:cNvSpPr/>
          <p:nvPr/>
        </p:nvSpPr>
        <p:spPr>
          <a:xfrm>
            <a:off x="4651867" y="1947136"/>
            <a:ext cx="407772" cy="308919"/>
          </a:xfrm>
          <a:prstGeom prst="arc">
            <a:avLst>
              <a:gd name="adj1" fmla="val 16200000"/>
              <a:gd name="adj2" fmla="val 5514551"/>
            </a:avLst>
          </a:prstGeom>
          <a:ln w="19050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>
              <a:solidFill>
                <a:prstClr val="black"/>
              </a:solidFill>
            </a:endParaRPr>
          </a:p>
        </p:txBody>
      </p:sp>
      <p:sp>
        <p:nvSpPr>
          <p:cNvPr id="69" name="Rectangle 2"/>
          <p:cNvSpPr>
            <a:spLocks noChangeArrowheads="1"/>
          </p:cNvSpPr>
          <p:nvPr/>
        </p:nvSpPr>
        <p:spPr bwMode="auto">
          <a:xfrm>
            <a:off x="838200" y="218397"/>
            <a:ext cx="7737475" cy="402291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Sistemas interconectados</a:t>
            </a:r>
            <a:endParaRPr lang="de-DE" sz="2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71" name="70 Elipse"/>
          <p:cNvSpPr/>
          <p:nvPr/>
        </p:nvSpPr>
        <p:spPr>
          <a:xfrm>
            <a:off x="1955487" y="3846166"/>
            <a:ext cx="461211" cy="44917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∑</a:t>
            </a:r>
            <a:endParaRPr lang="es-CL" sz="1800" b="1" dirty="0">
              <a:solidFill>
                <a:prstClr val="black"/>
              </a:solidFill>
            </a:endParaRPr>
          </a:p>
        </p:txBody>
      </p:sp>
      <p:sp>
        <p:nvSpPr>
          <p:cNvPr id="72" name="71 CuadroTexto"/>
          <p:cNvSpPr txBox="1"/>
          <p:nvPr/>
        </p:nvSpPr>
        <p:spPr>
          <a:xfrm>
            <a:off x="1726887" y="408643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-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5" name="74 Conector recto de flecha"/>
          <p:cNvCxnSpPr>
            <a:endCxn id="71" idx="0"/>
          </p:cNvCxnSpPr>
          <p:nvPr/>
        </p:nvCxnSpPr>
        <p:spPr>
          <a:xfrm rot="16200000" flipH="1">
            <a:off x="2032690" y="3692763"/>
            <a:ext cx="304800" cy="200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3" name="82 CuadroTexto"/>
          <p:cNvSpPr txBox="1"/>
          <p:nvPr/>
        </p:nvSpPr>
        <p:spPr>
          <a:xfrm>
            <a:off x="1879287" y="36175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+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84" name="83 Conector recto de flecha"/>
          <p:cNvCxnSpPr/>
          <p:nvPr/>
        </p:nvCxnSpPr>
        <p:spPr>
          <a:xfrm flipV="1">
            <a:off x="1069786" y="4106335"/>
            <a:ext cx="885701" cy="1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7" name="86 CuadroTexto"/>
          <p:cNvSpPr txBox="1"/>
          <p:nvPr/>
        </p:nvSpPr>
        <p:spPr>
          <a:xfrm>
            <a:off x="202887" y="3769966"/>
            <a:ext cx="1421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Consigna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de referencia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de carga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91 CuadroTexto"/>
          <p:cNvSpPr txBox="1"/>
          <p:nvPr/>
        </p:nvSpPr>
        <p:spPr>
          <a:xfrm>
            <a:off x="1447800" y="838200"/>
            <a:ext cx="5788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  <a:latin typeface="Calibri"/>
              </a:rPr>
              <a:t>Regulador de velocidad con característica velocidad -</a:t>
            </a:r>
            <a:r>
              <a:rPr lang="es-MX" sz="1800" b="1" dirty="0" err="1" smtClean="0">
                <a:solidFill>
                  <a:prstClr val="black"/>
                </a:solidFill>
                <a:latin typeface="Calibri"/>
              </a:rPr>
              <a:t>droop</a:t>
            </a:r>
            <a:endParaRPr lang="es-CL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57 Rectángulo"/>
          <p:cNvSpPr/>
          <p:nvPr/>
        </p:nvSpPr>
        <p:spPr>
          <a:xfrm>
            <a:off x="4572000" y="2438400"/>
            <a:ext cx="1600200" cy="1219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CL" sz="1800" dirty="0">
              <a:solidFill>
                <a:prstClr val="black"/>
              </a:solidFill>
            </a:endParaRPr>
          </a:p>
        </p:txBody>
      </p:sp>
      <p:cxnSp>
        <p:nvCxnSpPr>
          <p:cNvPr id="61" name="60 Conector recto"/>
          <p:cNvCxnSpPr/>
          <p:nvPr/>
        </p:nvCxnSpPr>
        <p:spPr>
          <a:xfrm>
            <a:off x="1187532" y="2220686"/>
            <a:ext cx="1663536" cy="989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9" name="Rectangle 2"/>
          <p:cNvSpPr>
            <a:spLocks noChangeArrowheads="1"/>
          </p:cNvSpPr>
          <p:nvPr/>
        </p:nvSpPr>
        <p:spPr bwMode="auto">
          <a:xfrm>
            <a:off x="838200" y="54909"/>
            <a:ext cx="7737475" cy="402291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Sistemas interconectados</a:t>
            </a:r>
            <a:endParaRPr lang="de-DE" sz="2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71" name="70 Elipse"/>
          <p:cNvSpPr/>
          <p:nvPr/>
        </p:nvSpPr>
        <p:spPr>
          <a:xfrm>
            <a:off x="3200400" y="2819400"/>
            <a:ext cx="461211" cy="44917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1800" b="1" dirty="0" smtClean="0">
                <a:solidFill>
                  <a:prstClr val="black"/>
                </a:solidFill>
              </a:rPr>
              <a:t>∑</a:t>
            </a:r>
            <a:endParaRPr lang="es-CL" sz="1800" b="1" dirty="0">
              <a:solidFill>
                <a:prstClr val="black"/>
              </a:solidFill>
            </a:endParaRPr>
          </a:p>
        </p:txBody>
      </p:sp>
      <p:cxnSp>
        <p:nvCxnSpPr>
          <p:cNvPr id="75" name="74 Conector recto de flecha"/>
          <p:cNvCxnSpPr>
            <a:endCxn id="71" idx="0"/>
          </p:cNvCxnSpPr>
          <p:nvPr/>
        </p:nvCxnSpPr>
        <p:spPr>
          <a:xfrm>
            <a:off x="2819400" y="2209800"/>
            <a:ext cx="611606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3" name="82 CuadroTexto"/>
          <p:cNvSpPr txBox="1"/>
          <p:nvPr/>
        </p:nvSpPr>
        <p:spPr>
          <a:xfrm>
            <a:off x="3352800" y="24740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+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1" name="50 Conector recto de flecha"/>
          <p:cNvCxnSpPr/>
          <p:nvPr/>
        </p:nvCxnSpPr>
        <p:spPr>
          <a:xfrm flipV="1">
            <a:off x="1104405" y="3048001"/>
            <a:ext cx="2080188" cy="39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1143000" y="3810000"/>
            <a:ext cx="1663536" cy="989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65 Conector recto de flecha"/>
          <p:cNvCxnSpPr/>
          <p:nvPr/>
        </p:nvCxnSpPr>
        <p:spPr>
          <a:xfrm flipV="1">
            <a:off x="2807525" y="3268578"/>
            <a:ext cx="611606" cy="5414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440328" name="Object 8"/>
          <p:cNvGraphicFramePr>
            <a:graphicFrameLocks noChangeAspect="1"/>
          </p:cNvGraphicFramePr>
          <p:nvPr/>
        </p:nvGraphicFramePr>
        <p:xfrm>
          <a:off x="644525" y="1981200"/>
          <a:ext cx="407988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Equation" r:id="rId3" imgW="304668" imgH="228501" progId="Equation.DSMT4">
                  <p:embed/>
                </p:oleObj>
              </mc:Choice>
              <mc:Fallback>
                <p:oleObj name="Equation" r:id="rId3" imgW="304668" imgH="228501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1981200"/>
                        <a:ext cx="407988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29" name="Object 9"/>
          <p:cNvGraphicFramePr>
            <a:graphicFrameLocks noChangeAspect="1"/>
          </p:cNvGraphicFramePr>
          <p:nvPr/>
        </p:nvGraphicFramePr>
        <p:xfrm>
          <a:off x="593725" y="2819400"/>
          <a:ext cx="44132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Equation" r:id="rId5" imgW="330200" imgH="228600" progId="Equation.DSMT4">
                  <p:embed/>
                </p:oleObj>
              </mc:Choice>
              <mc:Fallback>
                <p:oleObj name="Equation" r:id="rId5" imgW="330200" imgH="2286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" y="2819400"/>
                        <a:ext cx="441325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30" name="Object 10"/>
          <p:cNvGraphicFramePr>
            <a:graphicFrameLocks noChangeAspect="1"/>
          </p:cNvGraphicFramePr>
          <p:nvPr/>
        </p:nvGraphicFramePr>
        <p:xfrm>
          <a:off x="617538" y="3581400"/>
          <a:ext cx="4254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7" imgW="317362" imgH="228501" progId="Equation.DSMT4">
                  <p:embed/>
                </p:oleObj>
              </mc:Choice>
              <mc:Fallback>
                <p:oleObj name="Equation" r:id="rId7" imgW="317362" imgH="228501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8" y="3581400"/>
                        <a:ext cx="425450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31" name="Object 11"/>
          <p:cNvGraphicFramePr>
            <a:graphicFrameLocks noChangeAspect="1"/>
          </p:cNvGraphicFramePr>
          <p:nvPr/>
        </p:nvGraphicFramePr>
        <p:xfrm>
          <a:off x="779463" y="3233738"/>
          <a:ext cx="101600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Equation" r:id="rId9" imgW="76035" imgH="177415" progId="Equation.DSMT4">
                  <p:embed/>
                </p:oleObj>
              </mc:Choice>
              <mc:Fallback>
                <p:oleObj name="Equation" r:id="rId9" imgW="76035" imgH="177415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3233738"/>
                        <a:ext cx="101600" cy="236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0" name="69 Conector recto de flecha"/>
          <p:cNvCxnSpPr/>
          <p:nvPr/>
        </p:nvCxnSpPr>
        <p:spPr>
          <a:xfrm rot="5400000" flipH="1" flipV="1">
            <a:off x="3276600" y="35052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76 Conector recto de flecha"/>
          <p:cNvCxnSpPr>
            <a:stCxn id="71" idx="6"/>
          </p:cNvCxnSpPr>
          <p:nvPr/>
        </p:nvCxnSpPr>
        <p:spPr>
          <a:xfrm>
            <a:off x="3661611" y="3043989"/>
            <a:ext cx="910389" cy="40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 de flecha"/>
          <p:cNvCxnSpPr/>
          <p:nvPr/>
        </p:nvCxnSpPr>
        <p:spPr>
          <a:xfrm>
            <a:off x="6172200" y="3048000"/>
            <a:ext cx="910389" cy="40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440332" name="Object 12"/>
          <p:cNvGraphicFramePr>
            <a:graphicFrameLocks noChangeAspect="1"/>
          </p:cNvGraphicFramePr>
          <p:nvPr/>
        </p:nvGraphicFramePr>
        <p:xfrm>
          <a:off x="7131050" y="2867912"/>
          <a:ext cx="102235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Equation" r:id="rId11" imgW="609600" imgH="228600" progId="Equation.DSMT4">
                  <p:embed/>
                </p:oleObj>
              </mc:Choice>
              <mc:Fallback>
                <p:oleObj name="Equation" r:id="rId11" imgW="609600" imgH="2286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1050" y="2867912"/>
                        <a:ext cx="1022350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33" name="Object 13"/>
          <p:cNvGraphicFramePr>
            <a:graphicFrameLocks noChangeAspect="1"/>
          </p:cNvGraphicFramePr>
          <p:nvPr/>
        </p:nvGraphicFramePr>
        <p:xfrm>
          <a:off x="3411538" y="3886200"/>
          <a:ext cx="44767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Equation" r:id="rId13" imgW="266584" imgH="228501" progId="Equation.DSMT4">
                  <p:embed/>
                </p:oleObj>
              </mc:Choice>
              <mc:Fallback>
                <p:oleObj name="Equation" r:id="rId13" imgW="266584" imgH="228501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1538" y="3886200"/>
                        <a:ext cx="447675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88 CuadroTexto"/>
          <p:cNvSpPr txBox="1"/>
          <p:nvPr/>
        </p:nvSpPr>
        <p:spPr>
          <a:xfrm>
            <a:off x="2743200" y="27432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+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89 CuadroTexto"/>
          <p:cNvSpPr txBox="1"/>
          <p:nvPr/>
        </p:nvSpPr>
        <p:spPr>
          <a:xfrm>
            <a:off x="2895600" y="32120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+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90 CuadroTexto"/>
          <p:cNvSpPr txBox="1"/>
          <p:nvPr/>
        </p:nvSpPr>
        <p:spPr>
          <a:xfrm>
            <a:off x="3586118" y="327660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MX" sz="1800" dirty="0" smtClean="0">
                <a:solidFill>
                  <a:prstClr val="black"/>
                </a:solidFill>
                <a:latin typeface="Calibri"/>
              </a:rPr>
              <a:t>-</a:t>
            </a:r>
            <a:endParaRPr lang="es-CL" sz="18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40334" name="Object 14"/>
          <p:cNvGraphicFramePr>
            <a:graphicFrameLocks noChangeAspect="1"/>
          </p:cNvGraphicFramePr>
          <p:nvPr/>
        </p:nvGraphicFramePr>
        <p:xfrm>
          <a:off x="4800600" y="2590800"/>
          <a:ext cx="115093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Equation" r:id="rId15" imgW="685502" imgH="444307" progId="Equation.DSMT4">
                  <p:embed/>
                </p:oleObj>
              </mc:Choice>
              <mc:Fallback>
                <p:oleObj name="Equation" r:id="rId15" imgW="685502" imgH="444307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590800"/>
                        <a:ext cx="1150938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35" name="Object 15"/>
          <p:cNvGraphicFramePr>
            <a:graphicFrameLocks noChangeAspect="1"/>
          </p:cNvGraphicFramePr>
          <p:nvPr/>
        </p:nvGraphicFramePr>
        <p:xfrm>
          <a:off x="2743200" y="4293096"/>
          <a:ext cx="3971925" cy="2037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Equation" r:id="rId17" imgW="2247900" imgH="1168400" progId="Equation.DSMT4">
                  <p:embed/>
                </p:oleObj>
              </mc:Choice>
              <mc:Fallback>
                <p:oleObj name="Equation" r:id="rId17" imgW="2247900" imgH="11684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293096"/>
                        <a:ext cx="3971925" cy="20375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904</Words>
  <Application>Microsoft Office PowerPoint</Application>
  <PresentationFormat>Presentación en pantalla (4:3)</PresentationFormat>
  <Paragraphs>261</Paragraphs>
  <Slides>17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Tema de Office</vt:lpstr>
      <vt:lpstr>Default Design</vt:lpstr>
      <vt:lpstr>Ecuación</vt:lpstr>
      <vt:lpstr>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Tati</dc:creator>
  <cp:lastModifiedBy>rodpalma</cp:lastModifiedBy>
  <cp:revision>5</cp:revision>
  <dcterms:created xsi:type="dcterms:W3CDTF">2011-03-02T13:52:22Z</dcterms:created>
  <dcterms:modified xsi:type="dcterms:W3CDTF">2012-05-15T04:26:00Z</dcterms:modified>
</cp:coreProperties>
</file>